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305" r:id="rId3"/>
    <p:sldId id="306" r:id="rId4"/>
    <p:sldId id="347" r:id="rId5"/>
    <p:sldId id="308" r:id="rId6"/>
    <p:sldId id="380" r:id="rId7"/>
    <p:sldId id="377" r:id="rId8"/>
    <p:sldId id="349" r:id="rId9"/>
    <p:sldId id="348" r:id="rId10"/>
    <p:sldId id="350" r:id="rId11"/>
    <p:sldId id="355" r:id="rId12"/>
    <p:sldId id="354" r:id="rId13"/>
    <p:sldId id="353" r:id="rId14"/>
    <p:sldId id="363" r:id="rId15"/>
    <p:sldId id="313" r:id="rId16"/>
    <p:sldId id="361" r:id="rId17"/>
    <p:sldId id="381" r:id="rId18"/>
    <p:sldId id="379" r:id="rId19"/>
    <p:sldId id="378" r:id="rId20"/>
    <p:sldId id="386" r:id="rId21"/>
    <p:sldId id="382" r:id="rId22"/>
    <p:sldId id="384" r:id="rId23"/>
    <p:sldId id="383" r:id="rId24"/>
    <p:sldId id="346" r:id="rId25"/>
    <p:sldId id="342" r:id="rId26"/>
    <p:sldId id="265" r:id="rId27"/>
    <p:sldId id="356" r:id="rId28"/>
    <p:sldId id="359" r:id="rId29"/>
    <p:sldId id="360" r:id="rId30"/>
    <p:sldId id="372" r:id="rId31"/>
    <p:sldId id="374" r:id="rId32"/>
    <p:sldId id="37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연" initials="김" lastIdx="1" clrIdx="0">
    <p:extLst>
      <p:ext uri="{19B8F6BF-5375-455C-9EA6-DF929625EA0E}">
        <p15:presenceInfo xmlns:p15="http://schemas.microsoft.com/office/powerpoint/2012/main" userId="김성연" providerId="None"/>
      </p:ext>
    </p:extLst>
  </p:cmAuthor>
  <p:cmAuthor id="2" name="박찬호" initials="박" lastIdx="1" clrIdx="1">
    <p:extLst>
      <p:ext uri="{19B8F6BF-5375-455C-9EA6-DF929625EA0E}">
        <p15:presenceInfo xmlns:p15="http://schemas.microsoft.com/office/powerpoint/2012/main" userId="S::xvegaasd@gm.gist.ac.kr::65947191-200d-4378-9fed-b3815c88fb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9BB"/>
    <a:srgbClr val="AF0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71296" autoAdjust="0"/>
  </p:normalViewPr>
  <p:slideViewPr>
    <p:cSldViewPr snapToGrid="0">
      <p:cViewPr varScale="1">
        <p:scale>
          <a:sx n="116" d="100"/>
          <a:sy n="116" d="100"/>
        </p:scale>
        <p:origin x="194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9-06T18:39:21.44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AF815-78C5-4E82-9A89-3FD981D5CE4F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F9CB3-837D-49FA-8087-249553A80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1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Hello, everyone. My name is </a:t>
            </a:r>
            <a:r>
              <a:rPr lang="en-US" altLang="ko-KR" sz="1600" dirty="0" err="1"/>
              <a:t>Chanho</a:t>
            </a:r>
            <a:r>
              <a:rPr lang="en-US" altLang="ko-KR" sz="1600" dirty="0"/>
              <a:t> Park from GIST.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Today, I will present our work on the 'Flow Analysis of Twin Supersonic Impinging Jets Using IDDES with Adaptive Mesh Refinement, and Flow Prediction by an Operator Learning Approach.</a:t>
            </a:r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53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implemented the previous mesh adaptation criteria into STAR-CCM+,</a:t>
            </a:r>
            <a:r>
              <a:rPr lang="ko-KR" altLang="en-US" dirty="0"/>
              <a:t>　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en-US" altLang="ko-KR" dirty="0"/>
              <a:t> but rather than using a plane mid-point subdivision,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 applied the conservation correction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after the subdivide mesh is interpolated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using the least-squared interpolation.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35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investigate the interaction between fan and jet flow under ground effect,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endParaRPr lang="en-US" altLang="ko-KR" sz="1200" b="1" u="sng" dirty="0">
              <a:solidFill>
                <a:srgbClr val="C00000"/>
              </a:solidFill>
            </a:endParaRPr>
          </a:p>
          <a:p>
            <a:endParaRPr lang="en-US" altLang="ko-KR" sz="1200" b="1" u="sng" dirty="0">
              <a:solidFill>
                <a:srgbClr val="C00000"/>
              </a:solidFill>
            </a:endParaRPr>
          </a:p>
          <a:p>
            <a:r>
              <a:rPr lang="en-US" altLang="ko-KR" dirty="0"/>
              <a:t>we modeled the fan flow as a nozzle flow</a:t>
            </a:r>
            <a:r>
              <a:rPr lang="ko-KR" altLang="en-US" dirty="0"/>
              <a:t>　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en-US" altLang="ko-KR" dirty="0"/>
              <a:t> based on Vikas's previous research. </a:t>
            </a:r>
          </a:p>
          <a:p>
            <a:endParaRPr lang="en-US" altLang="ko-KR" dirty="0"/>
          </a:p>
          <a:p>
            <a:r>
              <a:rPr lang="en-US" altLang="ko-KR" dirty="0"/>
              <a:t>This approach allows us to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effectively observe the complex interactions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between the two flows.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14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slide details our numerical setup.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Key aspects include using a 3rd order MUSCL / Central</a:t>
            </a:r>
            <a:r>
              <a:rPr lang="ko-KR" altLang="en-US" dirty="0"/>
              <a:t> </a:t>
            </a:r>
            <a:r>
              <a:rPr lang="en-US" altLang="ko-KR" dirty="0"/>
              <a:t>hybrid scheme with an AUSM+ flux splitting, and an implicit unsteady solver.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applied non-reflecting pressure outlet boundary conditions to minimize acoustic contamination.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nozzle geometries and operating conditions are based on the experimental work of Vikas et al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01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geometry specifications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and domain size for the simulation are as follows:</a:t>
            </a:r>
          </a:p>
          <a:p>
            <a:endParaRPr lang="en-US" altLang="ko-KR" dirty="0"/>
          </a:p>
          <a:p>
            <a:r>
              <a:rPr lang="en-US" altLang="ko-KR" dirty="0"/>
              <a:t>(converging nozzle </a:t>
            </a:r>
            <a:r>
              <a:rPr lang="ko-KR" altLang="en-US" dirty="0"/>
              <a:t>가리키면서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To simulate the fan and jet flows,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we used a converging nozzle to represent the fan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and a C-D nozzle for the jet flow.</a:t>
            </a:r>
          </a:p>
          <a:p>
            <a:endParaRPr lang="en-US" altLang="ko-KR" dirty="0"/>
          </a:p>
          <a:p>
            <a:r>
              <a:rPr lang="en-US" altLang="ko-KR" dirty="0"/>
              <a:t>The exit</a:t>
            </a:r>
            <a:r>
              <a:rPr lang="ko-KR" altLang="en-US" dirty="0"/>
              <a:t>［</a:t>
            </a:r>
            <a:r>
              <a:rPr lang="ko-KR" altLang="en-US" dirty="0" err="1"/>
              <a:t>엑싯</a:t>
            </a:r>
            <a:r>
              <a:rPr lang="ko-KR" altLang="en-US" dirty="0"/>
              <a:t>］</a:t>
            </a:r>
            <a:r>
              <a:rPr lang="en-US" altLang="ko-KR" dirty="0"/>
              <a:t> diameter of the converging nozzle was set to D,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and the distance</a:t>
            </a:r>
            <a:r>
              <a:rPr lang="ko-KR" altLang="en-US" dirty="0"/>
              <a:t>［</a:t>
            </a:r>
            <a:r>
              <a:rPr lang="ko-KR" altLang="en-US" dirty="0" err="1"/>
              <a:t>디스턴스</a:t>
            </a:r>
            <a:r>
              <a:rPr lang="ko-KR" altLang="en-US" dirty="0"/>
              <a:t>］</a:t>
            </a:r>
            <a:r>
              <a:rPr lang="en-US" altLang="ko-KR" dirty="0"/>
              <a:t> between the two nozzles along the axis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was set to 4.3D.</a:t>
            </a:r>
          </a:p>
          <a:p>
            <a:endParaRPr lang="en-US" altLang="ko-KR" dirty="0"/>
          </a:p>
          <a:p>
            <a:r>
              <a:rPr lang="en-US" altLang="ko-KR" dirty="0"/>
              <a:t>The height from the ground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was set at three and a quarter D.</a:t>
            </a:r>
          </a:p>
          <a:p>
            <a:endParaRPr lang="en-US" altLang="ko-KR" dirty="0"/>
          </a:p>
          <a:p>
            <a:r>
              <a:rPr lang="en-US" altLang="ko-KR" dirty="0"/>
              <a:t>The nozzle inlet NPR was set to 1.81 for the converging nozzle</a:t>
            </a:r>
            <a:r>
              <a:rPr lang="ko-KR" altLang="en-US" dirty="0"/>
              <a:t>　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en-US" altLang="ko-KR" dirty="0"/>
              <a:t> and 3 for the C-D nozzle. (5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390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slide shows a contour</a:t>
            </a:r>
            <a:r>
              <a:rPr lang="ko-KR" altLang="en-US" dirty="0"/>
              <a:t>［</a:t>
            </a:r>
            <a:r>
              <a:rPr lang="ko-KR" altLang="en-US" dirty="0" err="1"/>
              <a:t>칸투어</a:t>
            </a:r>
            <a:r>
              <a:rPr lang="ko-KR" altLang="en-US" dirty="0"/>
              <a:t>］</a:t>
            </a:r>
            <a:r>
              <a:rPr lang="en-US" altLang="ko-KR" dirty="0"/>
              <a:t> plot of the mesh refinement criteria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en-US" altLang="ko-KR" dirty="0"/>
              <a:t> in the flow field</a:t>
            </a:r>
          </a:p>
          <a:p>
            <a:endParaRPr lang="en-US" altLang="ko-KR" dirty="0"/>
          </a:p>
          <a:p>
            <a:r>
              <a:rPr lang="en-US" altLang="ko-KR" dirty="0"/>
              <a:t>As we increase the refinement level,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en-US" altLang="ko-KR" dirty="0"/>
              <a:t>more </a:t>
            </a:r>
            <a:r>
              <a:rPr lang="en-US" altLang="ko-KR" dirty="0" err="1"/>
              <a:t>subgrid</a:t>
            </a:r>
            <a:r>
              <a:rPr lang="en-US" altLang="ko-KR" dirty="0"/>
              <a:t> kinetic energy gets resolved,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　</a:t>
            </a:r>
            <a:r>
              <a:rPr lang="en-US" altLang="ko-KR" dirty="0"/>
              <a:t>we can see that the energy is well-resolved throughout the flow field,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except in areas</a:t>
            </a:r>
            <a:r>
              <a:rPr lang="ko-KR" altLang="en-US" dirty="0"/>
              <a:t>［</a:t>
            </a:r>
            <a:r>
              <a:rPr lang="ko-KR" altLang="en-US" dirty="0" err="1"/>
              <a:t>애뤼어스</a:t>
            </a:r>
            <a:r>
              <a:rPr lang="ko-KR" altLang="en-US" dirty="0"/>
              <a:t>］</a:t>
            </a:r>
            <a:r>
              <a:rPr lang="en-US" altLang="ko-KR" dirty="0"/>
              <a:t> with Rans region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600" dirty="0"/>
              <a:t>Before proceeding to the main analysis, we first validated our simulation setup to ensure its reliability.</a:t>
            </a:r>
          </a:p>
          <a:p>
            <a:endParaRPr lang="en-US" altLang="ko-KR" sz="2400" dirty="0"/>
          </a:p>
          <a:p>
            <a:r>
              <a:rPr lang="en-US" altLang="ko-KR" sz="2400" dirty="0"/>
              <a:t>As you can see, the ground pressure coefficient profile shows excellent quantitative agreement with the experimental</a:t>
            </a:r>
            <a:r>
              <a:rPr lang="ko-KR" altLang="en-US" sz="2400" dirty="0"/>
              <a:t> </a:t>
            </a:r>
            <a:r>
              <a:rPr lang="en-US" altLang="ko-KR" sz="2400" dirty="0"/>
              <a:t>reference data. </a:t>
            </a:r>
          </a:p>
          <a:p>
            <a:endParaRPr lang="en-US" altLang="ko-KR" sz="2400" dirty="0"/>
          </a:p>
          <a:p>
            <a:r>
              <a:rPr lang="en-US" altLang="ko-KR" sz="2400" dirty="0"/>
              <a:t>Furthermore, both the mean velocity profiles and the turbulent kinetic energy peaks are also well-predicted by our simulation.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82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simulations revealed highly complex and unsteady vortical structures. </a:t>
            </a:r>
          </a:p>
          <a:p>
            <a:endParaRPr lang="en-US" altLang="ko-KR" dirty="0"/>
          </a:p>
          <a:p>
            <a:r>
              <a:rPr lang="en-US" altLang="ko-KR" dirty="0"/>
              <a:t>A key observation is the instability wave in the converging nozzle's jet, driven by a self-sustaining feedback loop. </a:t>
            </a:r>
          </a:p>
          <a:p>
            <a:endParaRPr lang="en-US" altLang="ko-KR" dirty="0"/>
          </a:p>
          <a:p>
            <a:r>
              <a:rPr lang="en-US" altLang="ko-KR" dirty="0"/>
              <a:t>This feedback is amplified by the interactions within the fountain upwash region, where intricate vortex structures can significantly deflect the main flow direction of the converging nozzle. </a:t>
            </a:r>
          </a:p>
          <a:p>
            <a:endParaRPr lang="en-US" altLang="ko-KR" dirty="0"/>
          </a:p>
          <a:p>
            <a:r>
              <a:rPr lang="en-US" altLang="ko-KR" dirty="0"/>
              <a:t>This strong temporal evolution is precisely the kind of complex physics that is challenging to predict efficiently, which leads us to Part 2 of our study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48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Here, I will explain the methodology for preparing the data and training the Fourier Neural Operator, and then I will show the prediction results.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7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 critical step is to transfer our solution data on irregular mesh to a uniform grid for the FNO. </a:t>
            </a:r>
          </a:p>
          <a:p>
            <a:endParaRPr lang="en-US" altLang="ko-KR" dirty="0"/>
          </a:p>
          <a:p>
            <a:r>
              <a:rPr lang="en-US" altLang="ko-KR" dirty="0"/>
              <a:t>To preserve the data's integrity, we used Chris. Tam's DRP-based interpolation, which is optimized in the wavenumber domain and is significantly more accurate than linear methods for wave-like phenomena.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10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Now, for the AI-based prediction, we use the Fourier Neural Operator. </a:t>
            </a:r>
          </a:p>
          <a:p>
            <a:endParaRPr lang="en-US" altLang="ko-KR" dirty="0"/>
          </a:p>
          <a:p>
            <a:r>
              <a:rPr lang="en-US" altLang="ko-KR" dirty="0"/>
              <a:t>FNO learns the mapping between input and function spaces, unlike discrete input and out sample points, as conceptually shown here. </a:t>
            </a:r>
          </a:p>
          <a:p>
            <a:endParaRPr lang="en-US" altLang="ko-KR" dirty="0"/>
          </a:p>
          <a:p>
            <a:r>
              <a:rPr lang="en-US" altLang="ko-KR" dirty="0"/>
              <a:t>It operates in the frequency domain, learning to update the Fourier coefficients to predict the flow's evolution.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06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This is the outline of my presentation today.</a:t>
            </a:r>
          </a:p>
          <a:p>
            <a:endParaRPr lang="en-US" altLang="ko-KR" sz="1600" dirty="0"/>
          </a:p>
          <a:p>
            <a:r>
              <a:rPr lang="en-US" altLang="ko-KR" sz="1600" dirty="0"/>
              <a:t>First, I will start with the </a:t>
            </a:r>
            <a:r>
              <a:rPr lang="en-US" altLang="ko-KR" sz="1600" b="1" dirty="0"/>
              <a:t>Introduction</a:t>
            </a:r>
            <a:r>
              <a:rPr lang="en-US" altLang="ko-KR" sz="1600" dirty="0"/>
              <a:t>, covering the motivation and objectives of this research.</a:t>
            </a:r>
          </a:p>
          <a:p>
            <a:endParaRPr lang="en-US" altLang="ko-KR" sz="1600" dirty="0"/>
          </a:p>
          <a:p>
            <a:r>
              <a:rPr lang="en-US" altLang="ko-KR" sz="1600" dirty="0"/>
              <a:t>The presentation is then divided into two main parts. 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Part One</a:t>
            </a:r>
            <a:r>
              <a:rPr lang="en-US" altLang="ko-KR" sz="1600" dirty="0"/>
              <a:t> will focus on our </a:t>
            </a:r>
            <a:r>
              <a:rPr lang="en-US" altLang="ko-KR" sz="1600" b="1" dirty="0"/>
              <a:t>High-Fidelity Flow Analysis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I will explain the methodology, including our hybrid RANS-LES model and adaptive </a:t>
            </a:r>
            <a:r>
              <a:rPr lang="en-US" altLang="ko-KR" sz="1600" b="1" u="sng" dirty="0"/>
              <a:t>“and dynamic</a:t>
            </a:r>
            <a:r>
              <a:rPr lang="en-US" altLang="ko-KR" sz="1600" dirty="0"/>
              <a:t>” mesh refinement, and then present the CFD analysis and key results, including validation and the characteristics of the unsteady </a:t>
            </a:r>
            <a:r>
              <a:rPr lang="en-US" altLang="ko-KR" sz="1600" dirty="0" err="1"/>
              <a:t>vortical</a:t>
            </a:r>
            <a:r>
              <a:rPr lang="en-US" altLang="ko-KR" sz="1600" dirty="0"/>
              <a:t> structures.</a:t>
            </a:r>
          </a:p>
          <a:p>
            <a:endParaRPr lang="en-US" altLang="ko-KR" sz="1600" dirty="0"/>
          </a:p>
          <a:p>
            <a:r>
              <a:rPr lang="en-US" altLang="ko-KR" sz="1600" dirty="0"/>
              <a:t>Next, </a:t>
            </a:r>
            <a:r>
              <a:rPr lang="en-US" altLang="ko-KR" sz="1600" b="1" dirty="0"/>
              <a:t>Part Two</a:t>
            </a:r>
            <a:r>
              <a:rPr lang="en-US" altLang="ko-KR" sz="1600" dirty="0"/>
              <a:t> will cover our </a:t>
            </a:r>
            <a:r>
              <a:rPr lang="en-US" altLang="ko-KR" sz="1600" b="1" dirty="0"/>
              <a:t>AI-Based Flow Prediction</a:t>
            </a:r>
            <a:r>
              <a:rPr lang="en-US" altLang="ko-KR" sz="1600" dirty="0"/>
              <a:t>. I will describe the methodology for data interpolation and the Fourier Neural Operator model.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This will be followed by a discussion of the prediction results.</a:t>
            </a:r>
          </a:p>
          <a:p>
            <a:endParaRPr lang="en-US" altLang="ko-KR" sz="1600" dirty="0"/>
          </a:p>
          <a:p>
            <a:r>
              <a:rPr lang="en-US" altLang="ko-KR" sz="1600" dirty="0"/>
              <a:t>Finally, I will conclude with a </a:t>
            </a:r>
            <a:r>
              <a:rPr lang="en-US" altLang="ko-KR" sz="1600" b="1" dirty="0"/>
              <a:t>summary</a:t>
            </a:r>
            <a:r>
              <a:rPr lang="en-US" altLang="ko-KR" sz="1600" dirty="0"/>
              <a:t> of our findings and discuss our plans for </a:t>
            </a:r>
            <a:r>
              <a:rPr lang="en-US" altLang="ko-KR" sz="1600" b="1" dirty="0"/>
              <a:t>future work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15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EE77E-9073-4406-CA75-3D01FD11A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90E2B6-2945-25FD-FA0D-B4BCDF13B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7B79E-00BF-7222-DF75-2EAA31C1A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tables show our FNO hyperparameters and dataset configuration. </a:t>
            </a:r>
          </a:p>
          <a:p>
            <a:endParaRPr lang="en-US" altLang="ko-KR" dirty="0"/>
          </a:p>
          <a:p>
            <a:r>
              <a:rPr lang="en-US" altLang="ko-KR" dirty="0"/>
              <a:t>Most importantly, while the high-fidelity IDDES simulation took </a:t>
            </a:r>
            <a:r>
              <a:rPr lang="en-US" altLang="ko-KR" b="1" dirty="0"/>
              <a:t>2 days on 160 cores</a:t>
            </a:r>
            <a:r>
              <a:rPr lang="en-US" altLang="ko-KR" dirty="0"/>
              <a:t>, our trained FNO predicted the same entire time sequence in </a:t>
            </a:r>
            <a:r>
              <a:rPr lang="en-US" altLang="ko-KR" b="1" dirty="0"/>
              <a:t>less than one second</a:t>
            </a:r>
            <a:r>
              <a:rPr lang="en-US" altLang="ko-KR" dirty="0"/>
              <a:t> on a single GPU. This represents a massive computational speed-up.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1501F4-903A-1806-8E45-2101477FC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032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Regarding accuracy, our model shows excellent performance.</a:t>
            </a:r>
          </a:p>
          <a:p>
            <a:endParaRPr lang="en-US" altLang="ko-KR" dirty="0"/>
          </a:p>
          <a:p>
            <a:r>
              <a:rPr lang="en-US" altLang="ko-KR" dirty="0"/>
              <a:t>The loss curves confirm stable training without overfitting. We achieved a low average L2 error of only </a:t>
            </a:r>
            <a:r>
              <a:rPr lang="en-US" altLang="ko-KR" b="1" dirty="0"/>
              <a:t>1.5% at the bottom wall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05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BB926-3607-F64C-DFBD-4D33833B9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A1613B-6A79-E65F-8C89-511D8DE39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3A5F7F-90D2-1C64-144E-851C6E984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an even lower </a:t>
            </a:r>
            <a:r>
              <a:rPr lang="en-US" altLang="ko-KR" b="1" dirty="0"/>
              <a:t>0.5% at the nozzle exit</a:t>
            </a:r>
            <a:r>
              <a:rPr lang="en-US" altLang="ko-KR" dirty="0"/>
              <a:t>, demonstrating the model's robustness in different critical regions.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6685-DD58-092E-F36E-D96D5A123D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922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F56D-ACCC-0122-A82D-EE378E73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9F8A6C-DD23-0DDB-9812-BC22AE66C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5609C0-EB0F-2511-954F-1BCBC6E70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compared the dominant temporal modes from the CFD and the FNO prediction. </a:t>
            </a:r>
          </a:p>
          <a:p>
            <a:endParaRPr lang="en-US" altLang="ko-KR" dirty="0"/>
          </a:p>
          <a:p>
            <a:r>
              <a:rPr lang="en-US" altLang="ko-KR" dirty="0"/>
              <a:t>As you can see visually, the FNO accurately reproduces the spatial structures of each frequency mode. </a:t>
            </a:r>
          </a:p>
          <a:p>
            <a:endParaRPr lang="en-US" altLang="ko-KR" dirty="0"/>
          </a:p>
          <a:p>
            <a:r>
              <a:rPr lang="en-US" altLang="ko-KR" dirty="0"/>
              <a:t>The scatter plot confirms this quantitatively, showing a consistently low L2 error for all dominant modes.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C3883-D8E7-4F22-4C7E-9C29F563D5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1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conclusion, we successfully performed a high-fidelity analysis of the unsteady ground effect using IDDES and AMR. </a:t>
            </a:r>
          </a:p>
          <a:p>
            <a:endParaRPr lang="en-US" altLang="ko-KR" dirty="0"/>
          </a:p>
          <a:p>
            <a:r>
              <a:rPr lang="en-US" altLang="ko-KR" dirty="0"/>
              <a:t>We then demonstrated that our FNO model can rapidly and accurately predict this complex flow based on the simulation data.</a:t>
            </a:r>
          </a:p>
          <a:p>
            <a:endParaRPr lang="en-US" altLang="ko-KR" dirty="0"/>
          </a:p>
          <a:p>
            <a:r>
              <a:rPr lang="en-US" altLang="ko-KR" dirty="0"/>
              <a:t>For our future work, we will expand the FNO's training dataset and apply it to a detailed </a:t>
            </a:r>
            <a:r>
              <a:rPr lang="en-US" altLang="ko-KR" dirty="0" err="1"/>
              <a:t>aeroacoustic</a:t>
            </a:r>
            <a:r>
              <a:rPr lang="en-US" altLang="ko-KR" dirty="0"/>
              <a:t> analysis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97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would like to acknowledge the support of the Korea Research Institute for Defense Technology Planning and Advancement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04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Thank you for your attention.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9CB3-837D-49FA-8087-249553A8065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732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slide shows the Mach number contours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we used to compare different turbulence models.</a:t>
            </a:r>
          </a:p>
          <a:p>
            <a:endParaRPr lang="en-US" altLang="ko-KR" dirty="0"/>
          </a:p>
          <a:p>
            <a:r>
              <a:rPr lang="en-US" altLang="ko-KR" dirty="0"/>
              <a:t>With steady RANS,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we found that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it fails to capture any transient phenomena between the two flows.</a:t>
            </a:r>
          </a:p>
          <a:p>
            <a:endParaRPr lang="en-US" altLang="ko-KR" dirty="0"/>
          </a:p>
          <a:p>
            <a:r>
              <a:rPr lang="en-US" altLang="ko-KR" dirty="0"/>
              <a:t>Unsteady RANS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does show some time-dependent interactions between the flows,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endParaRPr lang="en-US" altLang="ko-KR" dirty="0"/>
          </a:p>
          <a:p>
            <a:r>
              <a:rPr lang="en-US" altLang="ko-KR" dirty="0"/>
              <a:t>But</a:t>
            </a:r>
            <a:r>
              <a:rPr lang="ko-KR" altLang="en-US" dirty="0"/>
              <a:t>　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it doesn't accurately represent the complex vortices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and turbulence structures that DES can capture.</a:t>
            </a:r>
          </a:p>
          <a:p>
            <a:endParaRPr lang="en-US" altLang="ko-KR" dirty="0"/>
          </a:p>
          <a:p>
            <a:r>
              <a:rPr lang="en-US" altLang="ko-KR" dirty="0"/>
              <a:t>So, </a:t>
            </a:r>
            <a:r>
              <a:rPr lang="en-US" altLang="ko-KR" sz="1200" b="1" u="sng" dirty="0">
                <a:solidFill>
                  <a:srgbClr val="C00000"/>
                </a:solidFill>
              </a:rPr>
              <a:t>%</a:t>
            </a:r>
            <a:r>
              <a:rPr lang="ko-KR" altLang="en-US" sz="1200" b="1" u="sng" dirty="0">
                <a:solidFill>
                  <a:srgbClr val="C00000"/>
                </a:solidFill>
              </a:rPr>
              <a:t>　</a:t>
            </a:r>
            <a:r>
              <a:rPr lang="en-US" altLang="ko-KR" dirty="0"/>
              <a:t>we concluded that turbulence models with a higher fidelity than DES are necessary.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3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This slide summarizes the flow characteristics </a:t>
            </a:r>
            <a:r>
              <a:rPr lang="en-US" altLang="ko-KR" sz="1100" b="1" u="sng" dirty="0">
                <a:solidFill>
                  <a:srgbClr val="C00000"/>
                </a:solidFill>
              </a:rPr>
              <a:t>%</a:t>
            </a:r>
            <a:r>
              <a:rPr lang="ko-KR" altLang="en-US" sz="1100" b="1" u="sng" dirty="0">
                <a:solidFill>
                  <a:srgbClr val="C00000"/>
                </a:solidFill>
              </a:rPr>
              <a:t>　</a:t>
            </a:r>
            <a:r>
              <a:rPr lang="en-US" altLang="ko-KR" sz="1100" dirty="0"/>
              <a:t>with respect to temporal variations.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The time period[</a:t>
            </a:r>
            <a:r>
              <a:rPr lang="ko-KR" altLang="en-US" sz="1100" dirty="0" err="1"/>
              <a:t>피뤼어드</a:t>
            </a:r>
            <a:r>
              <a:rPr lang="en-US" altLang="ko-KR" sz="1100" dirty="0"/>
              <a:t>] was determined to be 0.14 milliseconds,</a:t>
            </a:r>
            <a:r>
              <a:rPr lang="en-US" altLang="ko-KR" sz="1100" b="1" u="sng" dirty="0">
                <a:solidFill>
                  <a:srgbClr val="C00000"/>
                </a:solidFill>
              </a:rPr>
              <a:t> %</a:t>
            </a:r>
            <a:r>
              <a:rPr lang="en-US" altLang="ko-KR" sz="1100" dirty="0"/>
              <a:t> based on the Strouhal number obtained from previous research,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 </a:t>
            </a:r>
            <a:r>
              <a:rPr lang="en-US" altLang="ko-KR" sz="1100" b="1" u="sng" dirty="0">
                <a:solidFill>
                  <a:srgbClr val="C00000"/>
                </a:solidFill>
              </a:rPr>
              <a:t>%</a:t>
            </a:r>
            <a:r>
              <a:rPr lang="ko-KR" altLang="en-US" sz="1100" b="1" u="sng" dirty="0">
                <a:solidFill>
                  <a:srgbClr val="C00000"/>
                </a:solidFill>
              </a:rPr>
              <a:t>　</a:t>
            </a:r>
            <a:r>
              <a:rPr lang="en-US" altLang="ko-KR" sz="1100" dirty="0"/>
              <a:t>and three time samplings were conducted within one cycle.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The figure on the left displays Mach number contours over the time series, </a:t>
            </a:r>
            <a:r>
              <a:rPr lang="en-US" altLang="ko-KR" sz="1100" b="1" u="sng" dirty="0">
                <a:solidFill>
                  <a:srgbClr val="C00000"/>
                </a:solidFill>
              </a:rPr>
              <a:t>%</a:t>
            </a:r>
            <a:r>
              <a:rPr lang="ko-KR" altLang="en-US" sz="1100" b="1" u="sng" dirty="0">
                <a:solidFill>
                  <a:srgbClr val="C00000"/>
                </a:solidFill>
              </a:rPr>
              <a:t>　</a:t>
            </a:r>
            <a:r>
              <a:rPr lang="en-US" altLang="ko-KR" sz="1100" dirty="0"/>
              <a:t>demonstrating the unsteady nature of the flow.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The right side shows the pressure coefficient distribution </a:t>
            </a:r>
            <a:r>
              <a:rPr lang="en-US" altLang="ko-KR" sz="1100" b="1" u="sng" dirty="0">
                <a:solidFill>
                  <a:srgbClr val="C00000"/>
                </a:solidFill>
              </a:rPr>
              <a:t>%</a:t>
            </a:r>
            <a:r>
              <a:rPr lang="ko-KR" altLang="en-US" sz="1100" b="1" u="sng" dirty="0">
                <a:solidFill>
                  <a:srgbClr val="C00000"/>
                </a:solidFill>
              </a:rPr>
              <a:t>　</a:t>
            </a:r>
            <a:r>
              <a:rPr lang="en-US" altLang="ko-KR" sz="1100" dirty="0"/>
              <a:t>along the impingement ground at the corresponding times.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The interaction </a:t>
            </a:r>
            <a:r>
              <a:rPr lang="en-US" altLang="ko-KR" sz="1100" b="1" u="sng" dirty="0">
                <a:solidFill>
                  <a:srgbClr val="C00000"/>
                </a:solidFill>
              </a:rPr>
              <a:t>%</a:t>
            </a:r>
            <a:r>
              <a:rPr lang="ko-KR" altLang="en-US" sz="1100" b="1" u="sng" dirty="0">
                <a:solidFill>
                  <a:srgbClr val="C00000"/>
                </a:solidFill>
              </a:rPr>
              <a:t>　</a:t>
            </a:r>
            <a:r>
              <a:rPr lang="en-US" altLang="ko-KR" sz="1100" dirty="0"/>
              <a:t>between the two flows with distinct momentum </a:t>
            </a:r>
            <a:r>
              <a:rPr lang="en-US" altLang="ko-KR" sz="1100" b="1" u="sng" dirty="0">
                <a:solidFill>
                  <a:srgbClr val="C00000"/>
                </a:solidFill>
              </a:rPr>
              <a:t>%</a:t>
            </a:r>
            <a:r>
              <a:rPr lang="ko-KR" altLang="en-US" sz="1100" b="1" u="sng" dirty="0">
                <a:solidFill>
                  <a:srgbClr val="C00000"/>
                </a:solidFill>
              </a:rPr>
              <a:t>　</a:t>
            </a:r>
            <a:r>
              <a:rPr lang="en-US" altLang="ko-KR" sz="1100" dirty="0"/>
              <a:t>results in an increase in pressure, </a:t>
            </a:r>
            <a:r>
              <a:rPr lang="en-US" altLang="ko-KR" sz="1100" b="1" u="sng" dirty="0">
                <a:solidFill>
                  <a:srgbClr val="C00000"/>
                </a:solidFill>
              </a:rPr>
              <a:t>%</a:t>
            </a:r>
            <a:r>
              <a:rPr lang="ko-KR" altLang="en-US" sz="1100" b="1" u="sng" dirty="0">
                <a:solidFill>
                  <a:srgbClr val="C00000"/>
                </a:solidFill>
              </a:rPr>
              <a:t>　</a:t>
            </a:r>
            <a:r>
              <a:rPr lang="en-US" altLang="ko-KR" sz="1100" dirty="0"/>
              <a:t>leading to the formation of a fountain.(</a:t>
            </a:r>
            <a:r>
              <a:rPr lang="ko-KR" altLang="en-US" sz="1100" dirty="0"/>
              <a:t>가리키기</a:t>
            </a:r>
            <a:r>
              <a:rPr lang="en-US" altLang="ko-KR" sz="1100" dirty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The unsteady behavior is evident </a:t>
            </a:r>
            <a:r>
              <a:rPr lang="en-US" altLang="ko-KR" sz="1100" b="1" u="sng" dirty="0">
                <a:solidFill>
                  <a:srgbClr val="C00000"/>
                </a:solidFill>
              </a:rPr>
              <a:t>%</a:t>
            </a:r>
            <a:r>
              <a:rPr lang="ko-KR" altLang="en-US" sz="1100" b="1" u="sng" dirty="0">
                <a:solidFill>
                  <a:srgbClr val="C00000"/>
                </a:solidFill>
              </a:rPr>
              <a:t>　</a:t>
            </a:r>
            <a:r>
              <a:rPr lang="en-US" altLang="ko-KR" sz="1100" dirty="0"/>
              <a:t>as the position of the fountain shifts over time.</a:t>
            </a:r>
            <a:br>
              <a:rPr lang="en-US" altLang="ko-KR" sz="1100" dirty="0"/>
            </a:br>
            <a:br>
              <a:rPr lang="en-US" altLang="ko-KR" sz="1100" dirty="0"/>
            </a:br>
            <a:br>
              <a:rPr lang="en-US" altLang="ko-KR" sz="1100" dirty="0"/>
            </a:br>
            <a:r>
              <a:rPr lang="ko-KR" altLang="en-US" sz="1100" dirty="0"/>
              <a:t>예상 질문</a:t>
            </a:r>
            <a:r>
              <a:rPr lang="en-US" altLang="ko-KR" sz="1100" dirty="0"/>
              <a:t>:</a:t>
            </a:r>
            <a:br>
              <a:rPr lang="en-US" altLang="ko-KR" sz="1100" dirty="0"/>
            </a:br>
            <a:r>
              <a:rPr lang="en-US" altLang="ko-KR" sz="1100" dirty="0"/>
              <a:t>Due to time constraints, we were only able to run the simulation for 6 flow-through times.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The pressure coefficient continues to change over time, but we only obtained data for one flow-through time out of the six we simulated.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So we plan to run more simulations in the future and conduct a more accurate validation along with frequency analysis.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9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following slide shows the </a:t>
            </a:r>
            <a:r>
              <a:rPr lang="en-US" altLang="ko-KR" u="sng" dirty="0"/>
              <a:t>% </a:t>
            </a:r>
            <a:r>
              <a:rPr lang="en-US" altLang="ko-KR" dirty="0"/>
              <a:t>vortex magnitude on the ground at different heights.</a:t>
            </a:r>
          </a:p>
          <a:p>
            <a:endParaRPr lang="en-US" altLang="ko-KR" dirty="0"/>
          </a:p>
          <a:p>
            <a:r>
              <a:rPr lang="en-US" altLang="ko-KR" dirty="0"/>
              <a:t>The vorticity magnitude flow field </a:t>
            </a:r>
            <a:r>
              <a:rPr lang="en-US" altLang="ko-KR" u="sng" dirty="0"/>
              <a:t>% </a:t>
            </a:r>
            <a:r>
              <a:rPr lang="en-US" altLang="ko-KR" dirty="0"/>
              <a:t>reveals the </a:t>
            </a:r>
            <a:r>
              <a:rPr lang="en-US" altLang="ko-KR" u="sng" dirty="0"/>
              <a:t>% </a:t>
            </a:r>
            <a:r>
              <a:rPr lang="en-US" altLang="ko-KR" dirty="0"/>
              <a:t>separation line, </a:t>
            </a:r>
            <a:r>
              <a:rPr lang="en-US" altLang="ko-KR" u="sng" dirty="0"/>
              <a:t>%</a:t>
            </a:r>
            <a:r>
              <a:rPr lang="en-US" altLang="ko-KR" dirty="0"/>
              <a:t> as indicated by the red arrows</a:t>
            </a:r>
          </a:p>
          <a:p>
            <a:endParaRPr lang="en-US" altLang="ko-KR" dirty="0"/>
          </a:p>
          <a:p>
            <a:r>
              <a:rPr lang="en-US" altLang="ko-KR" dirty="0"/>
              <a:t>As the height from the ground increases, </a:t>
            </a:r>
            <a:r>
              <a:rPr lang="en-US" altLang="ko-KR" u="sng" dirty="0"/>
              <a:t>% </a:t>
            </a:r>
            <a:r>
              <a:rPr lang="en-US" altLang="ko-KR" dirty="0"/>
              <a:t>the velocity shear causes </a:t>
            </a:r>
            <a:r>
              <a:rPr lang="en-US" altLang="ko-KR" u="sng" dirty="0"/>
              <a:t>% </a:t>
            </a:r>
            <a:r>
              <a:rPr lang="en-US" altLang="ko-KR" dirty="0"/>
              <a:t>the vortex pattern on the ground </a:t>
            </a:r>
            <a:r>
              <a:rPr lang="en-US" altLang="ko-KR" u="sng" dirty="0"/>
              <a:t>% </a:t>
            </a:r>
            <a:r>
              <a:rPr lang="en-US" altLang="ko-KR" dirty="0"/>
              <a:t>to evolve into a more complex, </a:t>
            </a:r>
            <a:r>
              <a:rPr lang="en-US" altLang="ko-KR" u="sng" dirty="0"/>
              <a:t>% </a:t>
            </a:r>
            <a:r>
              <a:rPr lang="en-US" altLang="ko-KR" dirty="0"/>
              <a:t>flower-like shape.</a:t>
            </a:r>
          </a:p>
          <a:p>
            <a:endParaRPr lang="en-US" altLang="ko-KR" dirty="0"/>
          </a:p>
          <a:p>
            <a:r>
              <a:rPr lang="en-US" altLang="ko-KR" dirty="0"/>
              <a:t>However, </a:t>
            </a:r>
            <a:r>
              <a:rPr lang="en-US" altLang="ko-KR" u="sng" dirty="0"/>
              <a:t>% </a:t>
            </a:r>
            <a:r>
              <a:rPr lang="en-US" altLang="ko-KR" dirty="0"/>
              <a:t>at lower heights, </a:t>
            </a:r>
            <a:r>
              <a:rPr lang="en-US" altLang="ko-KR" u="sng" dirty="0"/>
              <a:t>% </a:t>
            </a:r>
            <a:r>
              <a:rPr lang="en-US" altLang="ko-KR" dirty="0"/>
              <a:t>the stronger flow momentum creates a larger region </a:t>
            </a:r>
            <a:r>
              <a:rPr lang="en-US" altLang="ko-KR" u="sng" dirty="0"/>
              <a:t>% </a:t>
            </a:r>
            <a:r>
              <a:rPr lang="en-US" altLang="ko-KR" dirty="0"/>
              <a:t>where wall-jet vortex appear.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3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/>
              <a:t>As you know, Vertical takeoff and landing aircraft like the F-35B present complex aerodynamic challenges due to jet impingement, including ground erosion, structural loading, and acoustic issues.</a:t>
            </a:r>
          </a:p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/>
          </a:p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/>
              <a:t> The flow field is highly unsteady, involving shock waves and turbulent vortices, which are difficult to model.</a:t>
            </a:r>
            <a:endParaRPr lang="ko-KR" altLang="en-US" sz="1100" kern="0" spc="-10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67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slide shows the vorticity magnitude of the two jet flows </a:t>
            </a:r>
            <a:r>
              <a:rPr lang="en-US" altLang="ko-KR" u="sng" dirty="0"/>
              <a:t>% </a:t>
            </a:r>
            <a:r>
              <a:rPr lang="en-US" altLang="ko-KR" dirty="0"/>
              <a:t>at different ground heights.</a:t>
            </a:r>
          </a:p>
          <a:p>
            <a:endParaRPr lang="en-US" altLang="ko-KR" dirty="0"/>
          </a:p>
          <a:p>
            <a:r>
              <a:rPr lang="en-US" altLang="ko-KR" dirty="0"/>
              <a:t>As the flow exits the nozzle, </a:t>
            </a:r>
            <a:r>
              <a:rPr lang="en-US" altLang="ko-KR" u="sng" dirty="0"/>
              <a:t>% </a:t>
            </a:r>
            <a:r>
              <a:rPr lang="en-US" altLang="ko-KR" dirty="0"/>
              <a:t>it experiences significant velocity shear, </a:t>
            </a:r>
            <a:r>
              <a:rPr lang="en-US" altLang="ko-KR" u="sng" dirty="0"/>
              <a:t>% </a:t>
            </a:r>
            <a:r>
              <a:rPr lang="en-US" altLang="ko-KR" dirty="0"/>
              <a:t>which leads to Kelvin-Helmholtz instability.</a:t>
            </a:r>
          </a:p>
          <a:p>
            <a:endParaRPr lang="en-US" altLang="ko-KR" dirty="0"/>
          </a:p>
          <a:p>
            <a:r>
              <a:rPr lang="en-US" altLang="ko-KR" dirty="0"/>
              <a:t>This instability causes the vorticity structures to spread out </a:t>
            </a:r>
            <a:r>
              <a:rPr lang="en-US" altLang="ko-KR" u="sng" dirty="0"/>
              <a:t>% </a:t>
            </a:r>
            <a:r>
              <a:rPr lang="en-US" altLang="ko-KR" dirty="0"/>
              <a:t>and become increasingly complex </a:t>
            </a:r>
            <a:r>
              <a:rPr lang="en-US" altLang="ko-KR" u="sng" dirty="0"/>
              <a:t>% </a:t>
            </a:r>
            <a:r>
              <a:rPr lang="en-US" altLang="ko-KR" dirty="0"/>
              <a:t>as they approach the ground.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322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/>
              <a:t>The images on the lower corner </a:t>
            </a:r>
            <a:r>
              <a:rPr lang="en-US" altLang="ko-KR" sz="1100" u="sng" dirty="0"/>
              <a:t>% </a:t>
            </a:r>
            <a:r>
              <a:rPr lang="en-US" altLang="ko-KR" sz="1100" dirty="0"/>
              <a:t>corresponds to the right side of the impinged CD nozzle flow, </a:t>
            </a:r>
            <a:r>
              <a:rPr lang="en-US" altLang="ko-KR" sz="1100" u="sng" dirty="0"/>
              <a:t>% </a:t>
            </a:r>
            <a:r>
              <a:rPr lang="en-US" altLang="ko-KR" sz="1100" dirty="0"/>
              <a:t>as highlighted by the red box.(</a:t>
            </a:r>
            <a:r>
              <a:rPr lang="ko-KR" altLang="en-US" sz="1100" dirty="0"/>
              <a:t>가리키기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In the left corner, </a:t>
            </a:r>
            <a:r>
              <a:rPr lang="en-US" altLang="ko-KR" sz="1100" u="sng" dirty="0"/>
              <a:t>% </a:t>
            </a:r>
            <a:r>
              <a:rPr lang="en-US" altLang="ko-KR" sz="1100" dirty="0"/>
              <a:t>you can see the rapid changes in flow density </a:t>
            </a:r>
            <a:r>
              <a:rPr lang="en-US" altLang="ko-KR" sz="1100" u="sng" dirty="0"/>
              <a:t>% </a:t>
            </a:r>
            <a:r>
              <a:rPr lang="en-US" altLang="ko-KR" sz="1100" dirty="0"/>
              <a:t>caused by expansion and compression waves. </a:t>
            </a:r>
          </a:p>
          <a:p>
            <a:endParaRPr lang="en-US" altLang="ko-KR" sz="1100" dirty="0"/>
          </a:p>
          <a:p>
            <a:r>
              <a:rPr lang="en-US" altLang="ko-KR" sz="1100" dirty="0"/>
              <a:t>Additionally, you can observe the flow rotating around the low-pressure region </a:t>
            </a:r>
            <a:r>
              <a:rPr lang="en-US" altLang="ko-KR" sz="1100" u="sng" dirty="0"/>
              <a:t>% </a:t>
            </a:r>
            <a:r>
              <a:rPr lang="en-US" altLang="ko-KR" sz="1100" dirty="0"/>
              <a:t>created by these expansion and compression waves.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On the right side, </a:t>
            </a:r>
            <a:r>
              <a:rPr lang="en-US" altLang="ko-KR" sz="1100" u="sng" dirty="0"/>
              <a:t>% </a:t>
            </a:r>
            <a:r>
              <a:rPr lang="en-US" altLang="ko-KR" sz="1100" dirty="0"/>
              <a:t>There's a counter-rotating bubble that sticks to the wall and has some internal recirculation, </a:t>
            </a:r>
            <a:r>
              <a:rPr lang="en-US" altLang="ko-KR" sz="1100" u="sng" dirty="0"/>
              <a:t>%</a:t>
            </a:r>
            <a:r>
              <a:rPr lang="en-US" altLang="ko-KR" sz="1100" dirty="0"/>
              <a:t> which we call the "secondary vortex.“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You can see that this recirculating bubble is rolled up between the surface of the plate </a:t>
            </a:r>
            <a:r>
              <a:rPr lang="en-US" altLang="ko-KR" sz="1100" u="sng" dirty="0"/>
              <a:t>% </a:t>
            </a:r>
            <a:r>
              <a:rPr lang="en-US" altLang="ko-KR" sz="1100" dirty="0"/>
              <a:t>and a larger toroidal vortex at the edge of the wall-jet shear layer,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which we call the "primary vortex.“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Both vortical structures are strongly stretched in the radial direction </a:t>
            </a:r>
            <a:r>
              <a:rPr lang="en-US" altLang="ko-KR" sz="1100" u="sng" dirty="0"/>
              <a:t>% </a:t>
            </a:r>
            <a:r>
              <a:rPr lang="en-US" altLang="ko-KR" sz="1100" dirty="0"/>
              <a:t>before breaking up </a:t>
            </a:r>
            <a:r>
              <a:rPr lang="en-US" altLang="ko-KR" sz="1100" u="sng" dirty="0"/>
              <a:t>% </a:t>
            </a:r>
            <a:r>
              <a:rPr lang="en-US" altLang="ko-KR" sz="1100" dirty="0"/>
              <a:t>and mixing into the turbulent wall jet.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7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slide illustrates </a:t>
            </a:r>
            <a:r>
              <a:rPr lang="en-US" altLang="ko-KR" u="sng" dirty="0"/>
              <a:t>%</a:t>
            </a:r>
            <a:r>
              <a:rPr lang="en-US" altLang="ko-KR" dirty="0"/>
              <a:t> the interaction phenomena of supersonic impinging twin jets.</a:t>
            </a:r>
          </a:p>
          <a:p>
            <a:endParaRPr lang="en-US" altLang="ko-KR" dirty="0"/>
          </a:p>
          <a:p>
            <a:r>
              <a:rPr lang="en-US" altLang="ko-KR" dirty="0"/>
              <a:t>Here as well, </a:t>
            </a:r>
            <a:r>
              <a:rPr lang="en-US" altLang="ko-KR" u="sng" dirty="0"/>
              <a:t>% </a:t>
            </a:r>
            <a:r>
              <a:rPr lang="en-US" altLang="ko-KR" dirty="0"/>
              <a:t>the impinged nozzle flow generates </a:t>
            </a:r>
            <a:r>
              <a:rPr lang="en-US" altLang="ko-KR" u="sng" dirty="0"/>
              <a:t>% </a:t>
            </a:r>
            <a:r>
              <a:rPr lang="en-US" altLang="ko-KR" dirty="0"/>
              <a:t>expansion and compression waves, </a:t>
            </a:r>
          </a:p>
          <a:p>
            <a:r>
              <a:rPr lang="en-US" altLang="ko-KR" dirty="0"/>
              <a:t>creating a low-pressure region </a:t>
            </a:r>
            <a:r>
              <a:rPr lang="en-US" altLang="ko-KR" u="sng" dirty="0"/>
              <a:t>% </a:t>
            </a:r>
            <a:r>
              <a:rPr lang="en-US" altLang="ko-KR" dirty="0"/>
              <a:t>around which vortices form. </a:t>
            </a:r>
          </a:p>
          <a:p>
            <a:endParaRPr lang="en-US" altLang="ko-KR" dirty="0"/>
          </a:p>
          <a:p>
            <a:r>
              <a:rPr lang="en-US" altLang="ko-KR" dirty="0"/>
              <a:t>As shown in the image on the right, </a:t>
            </a:r>
            <a:r>
              <a:rPr lang="en-US" altLang="ko-KR" u="sng" dirty="0"/>
              <a:t>% </a:t>
            </a:r>
            <a:r>
              <a:rPr lang="en-US" altLang="ko-KR" dirty="0"/>
              <a:t>the fountain </a:t>
            </a:r>
            <a:r>
              <a:rPr lang="en-US" altLang="ko-KR" u="sng" dirty="0"/>
              <a:t>% </a:t>
            </a:r>
            <a:r>
              <a:rPr lang="en-US" altLang="ko-KR" dirty="0"/>
              <a:t>where the two flows meet exhibits[</a:t>
            </a:r>
            <a:r>
              <a:rPr lang="ko-KR" altLang="en-US" dirty="0" err="1"/>
              <a:t>익지빗스</a:t>
            </a:r>
            <a:r>
              <a:rPr lang="en-US" altLang="ko-KR" dirty="0"/>
              <a:t>] strong vorticity magnitude </a:t>
            </a:r>
            <a:r>
              <a:rPr lang="en-US" altLang="ko-KR" u="sng" dirty="0"/>
              <a:t>%</a:t>
            </a:r>
            <a:r>
              <a:rPr lang="en-US" altLang="ko-KR" dirty="0"/>
              <a:t> due to the complex interactions between the two flows.</a:t>
            </a:r>
          </a:p>
          <a:p>
            <a:endParaRPr lang="en-US" altLang="ko-KR" dirty="0"/>
          </a:p>
          <a:p>
            <a:r>
              <a:rPr lang="en-US" altLang="ko-KR" dirty="0"/>
              <a:t>Notably, </a:t>
            </a:r>
            <a:r>
              <a:rPr lang="en-US" altLang="ko-KR" u="sng" dirty="0"/>
              <a:t>% </a:t>
            </a:r>
            <a:r>
              <a:rPr lang="en-US" altLang="ko-KR" dirty="0"/>
              <a:t>the intricate[</a:t>
            </a:r>
            <a:r>
              <a:rPr lang="ko-KR" altLang="en-US" dirty="0" err="1"/>
              <a:t>인트러키트</a:t>
            </a:r>
            <a:r>
              <a:rPr lang="en-US" altLang="ko-KR" dirty="0"/>
              <a:t>] vortex structures </a:t>
            </a:r>
            <a:r>
              <a:rPr lang="en-US" altLang="ko-KR" u="sng" dirty="0"/>
              <a:t>% </a:t>
            </a:r>
            <a:r>
              <a:rPr lang="en-US" altLang="ko-KR" dirty="0"/>
              <a:t>generated by the fountain </a:t>
            </a:r>
            <a:r>
              <a:rPr lang="en-US" altLang="ko-KR" dirty="0" err="1"/>
              <a:t>upwash</a:t>
            </a:r>
            <a:r>
              <a:rPr lang="en-US" altLang="ko-KR" dirty="0"/>
              <a:t> </a:t>
            </a:r>
            <a:r>
              <a:rPr lang="en-US" altLang="ko-KR" u="sng" dirty="0"/>
              <a:t>% </a:t>
            </a:r>
            <a:r>
              <a:rPr lang="en-US" altLang="ko-KR" dirty="0"/>
              <a:t>can significantly affect the main flow direction </a:t>
            </a:r>
            <a:r>
              <a:rPr lang="en-US" altLang="ko-KR" u="sng" dirty="0"/>
              <a:t>% </a:t>
            </a:r>
            <a:r>
              <a:rPr lang="en-US" altLang="ko-KR" dirty="0"/>
              <a:t>of the converging nozzle.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6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/>
              <a:t>To accurately capture the characteristics of the flows, high-fidelity CFD, like the IDDES with dynamic AMR is essential. </a:t>
            </a:r>
          </a:p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/>
          </a:p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/>
              <a:t>However, these simulations are computationally intensive and time-consuming. </a:t>
            </a:r>
          </a:p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/>
          </a:p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/>
              <a:t>This trade-off between accuracy and computational cost is the primary motivation for our work, highlighting the need for an efficient model that can rapidly predict these complex flow fields.</a:t>
            </a:r>
            <a:endParaRPr lang="ko-KR" altLang="en-US" sz="1100" kern="0" spc="-10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15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/>
              <a:t>Therefore, </a:t>
            </a:r>
            <a:r>
              <a:rPr lang="en-US" altLang="ko-KR" sz="1100" b="1" u="sng" dirty="0">
                <a:solidFill>
                  <a:srgbClr val="C00000"/>
                </a:solidFill>
              </a:rPr>
              <a:t>%  </a:t>
            </a:r>
            <a:r>
              <a:rPr lang="en-US" altLang="ko-KR" sz="1600" dirty="0"/>
              <a:t>Our research has two primary objectives.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First, to conduct a high-fidelity analysis of the twin-jet ground effect using advanced scale-resolving simulations and adaptive mesh refinement.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Second, to leverage this high-fidelity data to develop a rapid and accurate flow prediction model using a Fourier Neural Operator.</a:t>
            </a:r>
          </a:p>
          <a:p>
            <a:endParaRPr lang="en-US" altLang="ko-KR" sz="1600" dirty="0"/>
          </a:p>
          <a:p>
            <a:r>
              <a:rPr lang="en-US" altLang="ko-KR" sz="2400" dirty="0"/>
              <a:t>This is motivated by the fact that </a:t>
            </a:r>
            <a:r>
              <a:rPr lang="en-US" altLang="ko-KR" sz="1600" u="sng" dirty="0" err="1"/>
              <a:t>Computationl</a:t>
            </a:r>
            <a:r>
              <a:rPr lang="en-US" altLang="ko-KR" sz="1600" u="sng" dirty="0"/>
              <a:t> cost for the DES is a few days, and the FNO prediction is less than a minute.</a:t>
            </a:r>
            <a:endParaRPr lang="en-US" altLang="ko-KR" sz="1100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4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Now, I will move on to the first part of my talk: the high-fidelity flow analysis.</a:t>
            </a:r>
          </a:p>
          <a:p>
            <a:endParaRPr lang="en-US" altLang="ko-KR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246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/>
              <a:t>Our current work builds upon our previous analysis, where we studied the effect of ground clearance</a:t>
            </a:r>
          </a:p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/>
          </a:p>
          <a:p>
            <a:pPr marL="0" marR="0" indent="127000" algn="just" fontAlgn="base" latinLnBrk="1">
              <a:lnSpc>
                <a:spcPct val="14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/>
              <a:t>As shown here, we identified that key flow structures, such as the fountain upwash, change systematically with height, leading to periods of increasing unsteadiness.</a:t>
            </a:r>
            <a:endParaRPr lang="ko-KR" altLang="en-US" sz="1100" kern="0" spc="-10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186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our high-fidelity analysis, we used the IDDES model, a hybrid RANS-LES approach that efficiently balances accuracy and cost.</a:t>
            </a:r>
          </a:p>
          <a:p>
            <a:endParaRPr lang="en-US" altLang="ko-KR" sz="1000" dirty="0"/>
          </a:p>
          <a:p>
            <a:r>
              <a:rPr lang="en-US" altLang="ko-KR" sz="1200" b="0" dirty="0"/>
              <a:t>We expect that this advanced simulation technique will allow us to accurately capture the complex, unsteady flow physics of the jet interaction.</a:t>
            </a:r>
            <a:endParaRPr lang="en-US" altLang="ko-KR" sz="10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58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enhance resolution in critical areas like the shear layers, we applied Adaptive Mesh Refinement, aiming to resolve at least 80% of the turbulent kinetic energy.</a:t>
            </a:r>
          </a:p>
          <a:p>
            <a:endParaRPr lang="en-US" altLang="ko-KR" dirty="0"/>
          </a:p>
          <a:p>
            <a:r>
              <a:rPr lang="en-US" altLang="ko-KR" dirty="0"/>
              <a:t>For this, we developed a composite criterion called </a:t>
            </a:r>
            <a:r>
              <a:rPr lang="en-US" altLang="ko-KR" b="1" dirty="0"/>
              <a:t>epsilon (ϵ)</a:t>
            </a:r>
            <a:r>
              <a:rPr lang="en-US" altLang="ko-KR" dirty="0"/>
              <a:t>, which combines several flow factors—such as the integral length scale, the IDDES blending function, and turbulent intensity. </a:t>
            </a:r>
          </a:p>
          <a:p>
            <a:endParaRPr lang="en-US" altLang="ko-KR" dirty="0"/>
          </a:p>
          <a:p>
            <a:r>
              <a:rPr lang="en-US" altLang="ko-KR" dirty="0"/>
              <a:t>This criterion dynamically identifies regions that require refinement, allowing us to efficiently focus our computational resources.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1D2D-CF88-402F-9462-80D2CDF100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66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1AA5D-7027-BE3D-614A-40E93B1B4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B73723-CA54-8A3F-0CBE-53FCA04A0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E40F9-FEB2-63A6-3A0E-68F6F4DB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9C8EC-A2C8-F75E-1587-BB4F9598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41C6D-262D-9F6A-C63B-0D823C76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1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F62C7-4651-47E2-00A3-01830C00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2D5F96-2A7F-0482-424C-E97AD4BB7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8C9ED4-2E8C-C644-BA6B-67D0A6CD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5BB7A-C0CE-A3FE-129C-5CEB69CDF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ADA4B-0CE1-D979-0DBF-C98A70AD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68957-3F2D-BCAA-BB49-27C0BC327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41A6BC-A4CF-5410-09A9-E61AE893D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211F5-BACB-EE1B-B1BD-131A2363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F690D-3FB7-D2EF-8E83-A3A9D7FFD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77B70-97D6-986B-1CFE-C6B61FE6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51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8DEFC-A214-2A7A-2A23-002AC307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11CB5-D857-3477-7F66-E5A978A5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44BEA-E9FE-9E8E-9DDE-67959350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F852F-66BF-9000-5D9B-495244E53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88E90-7398-DAA9-1610-D5A7A85F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84C70-304C-F028-A617-CD0FA785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E94B1F-5C88-4B64-9B30-29470D500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7AFDB8-BAAD-3616-0BD6-D2862E68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877E4-85EA-1603-B7A6-CC29BD34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527928-2DBC-92FC-65EB-E5B960FA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34BFB-2D70-3797-6944-294ECAF2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45275-6DC1-45D9-2B10-C8B3DFE90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40B502-33BC-43DA-D9F4-BD1734814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86C032-0933-BE2D-A355-6E43F43C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5EFD34-51D8-4280-67AE-F73DC931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F25D4-48A7-1361-6523-C3C87E42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0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59C56-4EFF-DF3B-355F-0F575967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C85B-D441-EDFA-136C-49C2FF81A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1A4379-426F-6E0A-5537-46AEEAFC3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51457-49F7-F3DC-7FD8-11AB9FB5E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6D62B4-5695-E2A2-D5E4-49A672C23D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144CE5-6469-4409-47DE-400CC66B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4F0DBE-83F6-0327-89DA-3B11E55F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8A9CCB-8603-94CC-5434-A78951B8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46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CEA31-F297-B8FA-2F47-16E2594A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0D749-9C72-72A2-7868-893FF679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A845D3-0F3F-776B-29FF-A8770C66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58F567-E70A-35ED-F1DB-ED963976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48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EDDB2C-C178-7AAE-5E84-268ECBE66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29DB64-CEBD-E1D9-2564-F8584D3A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A6ADE4-11FF-DC8C-1B64-FB7AD53F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1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DC1F-9545-EF30-41F9-63242E2B0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A5D5C-0574-F48B-B496-D6593B404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AE0287-DB3C-F864-83D8-2D4517969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A2748C-6BB9-BB3C-9385-C3ED99DB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B6405B-9CF7-D024-E6ED-29544BD4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00BF3-4BFF-5B44-CF7D-9F09FE68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13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4A562-C40B-1297-2567-8FFC4335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9CD59E-2DB7-35EC-C3BE-8B2845B61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21CC2F-370A-060E-71F2-E53C24FBA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0B347-1BFA-33DC-41A6-A67B91B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7E3885-0E34-3096-4C41-0FEA624A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411E1E-8F9B-4BAC-0767-9DFED8A3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31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6C9AA6-7ED7-7E71-FE5A-D0C1DD5B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D0E3F0-DF96-C80C-4ADE-254AE7B6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32EA95-1FAC-B7EA-A70A-4E9DCBAA5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0CDFD-1306-4518-A43C-DAC3B68735D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0EA56-A7B0-717C-F38D-AE24DA33E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A63FA-08D8-9A4C-93B2-E094A201D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20490-EA63-438E-B4F8-B4001E085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15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9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510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1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microsoft.com/office/2007/relationships/media" Target="../media/media4.mp4"/><Relationship Id="rId7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4.png"/><Relationship Id="rId4" Type="http://schemas.openxmlformats.org/officeDocument/2006/relationships/video" Target="../media/media4.mp4"/><Relationship Id="rId9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660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6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64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0" Type="http://schemas.openxmlformats.org/officeDocument/2006/relationships/image" Target="../media/image104.png"/><Relationship Id="rId4" Type="http://schemas.openxmlformats.org/officeDocument/2006/relationships/image" Target="../media/image107.png"/><Relationship Id="rId9" Type="http://schemas.openxmlformats.org/officeDocument/2006/relationships/image" Target="../media/image8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67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000.png"/><Relationship Id="rId5" Type="http://schemas.openxmlformats.org/officeDocument/2006/relationships/image" Target="../media/image112.png"/><Relationship Id="rId10" Type="http://schemas.openxmlformats.org/officeDocument/2006/relationships/image" Target="../media/image70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7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000.png"/><Relationship Id="rId5" Type="http://schemas.openxmlformats.org/officeDocument/2006/relationships/image" Target="../media/image111.png"/><Relationship Id="rId10" Type="http://schemas.openxmlformats.org/officeDocument/2006/relationships/image" Target="../media/image118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수동 입력 9"/>
          <p:cNvSpPr/>
          <p:nvPr/>
        </p:nvSpPr>
        <p:spPr>
          <a:xfrm rot="16200000">
            <a:off x="4942063" y="-391937"/>
            <a:ext cx="6858000" cy="7641876"/>
          </a:xfrm>
          <a:prstGeom prst="flowChartManualInput">
            <a:avLst/>
          </a:prstGeom>
          <a:solidFill>
            <a:srgbClr val="1A3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-362952" y="362952"/>
            <a:ext cx="6858000" cy="6132095"/>
          </a:xfrm>
          <a:prstGeom prst="flowChartManualInput">
            <a:avLst/>
          </a:prstGeom>
          <a:solidFill>
            <a:srgbClr val="36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25434"/>
            <a:ext cx="121920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Flow Analysis of Twin Supersonic Impinging Jets Using IDDES With Adaptive Mesh Refinement and Flow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Prediction By Operator Learning Approach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Chanho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Park</a:t>
            </a:r>
            <a:r>
              <a:rPr lang="en-US" altLang="ko-KR" baseline="30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Woochan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Lee,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Seongim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Choi</a:t>
            </a:r>
            <a:r>
              <a:rPr lang="en-US" altLang="ko-KR" baseline="30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endParaRPr lang="en-US" altLang="ko-KR" sz="1000" baseline="30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Gwangju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Institute of Science and Technology(GIST)</a:t>
            </a:r>
            <a:r>
              <a:rPr lang="en-US" altLang="ko-KR" baseline="30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" y="0"/>
            <a:ext cx="2665260" cy="5418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331A8-F438-4C98-AB23-DDD45641C1BD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55495" y="86267"/>
            <a:ext cx="484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ACFM 2025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3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Part1: Methodology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C17468-5CB1-CF96-606E-F8802E8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2320" y="6502168"/>
            <a:ext cx="373443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B3EC6-12AC-816C-B801-C8D3E3FAA488}"/>
              </a:ext>
            </a:extLst>
          </p:cNvPr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it-IT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Interpolation for adaptive mesh refinement</a:t>
            </a:r>
            <a:endParaRPr lang="en-US" altLang="ko-KR" sz="2400" b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4B3F44-5A37-45F6-B873-334236816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B15A35-3D95-4B13-8E10-A0FC5F67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97" y="1553401"/>
            <a:ext cx="3535423" cy="299074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286CB-1D7A-4F47-98FA-E8A55E48C3BE}"/>
                  </a:ext>
                </a:extLst>
              </p:cNvPr>
              <p:cNvSpPr txBox="1"/>
              <p:nvPr/>
            </p:nvSpPr>
            <p:spPr>
              <a:xfrm>
                <a:off x="375254" y="4716322"/>
                <a:ext cx="4048835" cy="1683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Least squares interpolation</a:t>
                </a:r>
              </a:p>
              <a:p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ko-KR" altLang="en-US" sz="1400" dirty="0" smtClean="0">
                          <a:latin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dirty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ko-KR" sz="1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286CB-1D7A-4F47-98FA-E8A55E48C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54" y="4716322"/>
                <a:ext cx="4048835" cy="1683602"/>
              </a:xfrm>
              <a:prstGeom prst="rect">
                <a:avLst/>
              </a:prstGeom>
              <a:blipFill>
                <a:blip r:embed="rId5"/>
                <a:stretch>
                  <a:fillRect l="-3313" t="-4710" b="-1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9EBDEA-C04D-4646-A696-28D6BBB1E65C}"/>
              </a:ext>
            </a:extLst>
          </p:cNvPr>
          <p:cNvSpPr txBox="1"/>
          <p:nvPr/>
        </p:nvSpPr>
        <p:spPr>
          <a:xfrm>
            <a:off x="2223338" y="2637919"/>
            <a:ext cx="881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endParaRPr lang="ko-KR" altLang="en-US" sz="1200" b="1" dirty="0">
              <a:solidFill>
                <a:srgbClr val="FF0000"/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5B60B8-1C50-463A-A9CE-6F762705AED0}"/>
              </a:ext>
            </a:extLst>
          </p:cNvPr>
          <p:cNvCxnSpPr>
            <a:cxnSpLocks/>
          </p:cNvCxnSpPr>
          <p:nvPr/>
        </p:nvCxnSpPr>
        <p:spPr>
          <a:xfrm>
            <a:off x="4528168" y="1585675"/>
            <a:ext cx="0" cy="4954858"/>
          </a:xfrm>
          <a:prstGeom prst="line">
            <a:avLst/>
          </a:prstGeom>
          <a:ln w="952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0CD3B2-5BC2-43E9-B73C-3FE103F232F1}"/>
                  </a:ext>
                </a:extLst>
              </p:cNvPr>
              <p:cNvSpPr txBox="1"/>
              <p:nvPr/>
            </p:nvSpPr>
            <p:spPr>
              <a:xfrm>
                <a:off x="4820889" y="1524070"/>
                <a:ext cx="6422399" cy="39321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Conservation correction</a:t>
                </a: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𝑐𝑒𝑙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·</m:t>
                          </m:r>
                        </m:e>
                      </m:nary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𝑣𝑜𝑙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𝑐𝑒𝑙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𝑣𝑜𝑙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25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𝑤h𝑒𝑟𝑒</m:t>
                    </m:r>
                  </m:oMath>
                </a14:m>
                <a:r>
                  <a:rPr lang="en-US" altLang="ko-KR" sz="1400" dirty="0"/>
                  <a:t>,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species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index</m:t>
                      </m:r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state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quantity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cell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old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mesh</m:t>
                      </m:r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mass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fraction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species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cell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old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mesh</m:t>
                      </m:r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state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quantity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cell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mesh</m:t>
                      </m:r>
                    </m:oMath>
                  </m:oMathPara>
                </a14:m>
                <a:endParaRPr lang="en-US" altLang="ko-KR" sz="1400" b="0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𝑚𝑎𝑠𝑠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𝑓𝑟𝑎𝑐𝑡𝑖𝑜𝑛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𝑠𝑒𝑝𝑐𝑖𝑒𝑠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𝑐𝑒𝑙𝑙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𝑚𝑒𝑠h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0CD3B2-5BC2-43E9-B73C-3FE103F2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889" y="1524070"/>
                <a:ext cx="6422399" cy="3932167"/>
              </a:xfrm>
              <a:prstGeom prst="rect">
                <a:avLst/>
              </a:prstGeom>
              <a:blipFill>
                <a:blip r:embed="rId6"/>
                <a:stretch>
                  <a:fillRect l="-2089" t="-20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37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Part1: Methodology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C17468-5CB1-CF96-606E-F8802E8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4932" y="6502168"/>
            <a:ext cx="386685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B3EC6-12AC-816C-B801-C8D3E3FAA488}"/>
              </a:ext>
            </a:extLst>
          </p:cNvPr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Modeling of fan-jet flow interaction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4B3F44-5A37-45F6-B873-334236816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6768D8-CEE4-41CF-9C9D-C4028035E9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397" y="1046712"/>
            <a:ext cx="3891588" cy="2301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F2F0-E0FC-482D-936A-5FF2C782E440}"/>
              </a:ext>
            </a:extLst>
          </p:cNvPr>
          <p:cNvSpPr txBox="1"/>
          <p:nvPr/>
        </p:nvSpPr>
        <p:spPr>
          <a:xfrm>
            <a:off x="10111054" y="1437198"/>
            <a:ext cx="2020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Source : </a:t>
            </a:r>
            <a:r>
              <a:rPr lang="fi-FI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Vikas N. Bhargav et al.</a:t>
            </a:r>
            <a:endParaRPr lang="ko-KR" altLang="en-US" sz="900" i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3AB6F-7F52-4581-889A-1BBF15DAA015}"/>
              </a:ext>
            </a:extLst>
          </p:cNvPr>
          <p:cNvSpPr txBox="1"/>
          <p:nvPr/>
        </p:nvSpPr>
        <p:spPr>
          <a:xfrm>
            <a:off x="133399" y="6297606"/>
            <a:ext cx="75813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Bhargav, Vikas N., et al. "Effect of relative jet momentum in supersonic dual impinging jets." Experiments in Fluids 63.10 (2022): 163.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B0357A-DA33-4036-9D6E-E3579B4BAC86}"/>
              </a:ext>
            </a:extLst>
          </p:cNvPr>
          <p:cNvGrpSpPr/>
          <p:nvPr/>
        </p:nvGrpSpPr>
        <p:grpSpPr>
          <a:xfrm>
            <a:off x="4738832" y="3536445"/>
            <a:ext cx="3522359" cy="2701146"/>
            <a:chOff x="4738832" y="3536445"/>
            <a:chExt cx="3522359" cy="27011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395178-1120-4276-BF63-94277F49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8832" y="3536445"/>
              <a:ext cx="3522359" cy="27011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46519C9-DBDE-4BEF-ADC1-51B5B6D4E777}"/>
                </a:ext>
              </a:extLst>
            </p:cNvPr>
            <p:cNvSpPr/>
            <p:nvPr/>
          </p:nvSpPr>
          <p:spPr>
            <a:xfrm>
              <a:off x="6852976" y="5902626"/>
              <a:ext cx="743578" cy="277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D09DC56-CA4F-4792-8A1A-0F79BB5FE2DE}"/>
              </a:ext>
            </a:extLst>
          </p:cNvPr>
          <p:cNvGrpSpPr/>
          <p:nvPr/>
        </p:nvGrpSpPr>
        <p:grpSpPr>
          <a:xfrm>
            <a:off x="8352319" y="3510259"/>
            <a:ext cx="3859777" cy="2620647"/>
            <a:chOff x="8352319" y="3510259"/>
            <a:chExt cx="3859777" cy="262064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E38D7D2-DFC5-426E-A584-8D2B13BC0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2319" y="3510259"/>
              <a:ext cx="3733296" cy="2559671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B009544-46C2-4F5D-AC51-917FA68341A9}"/>
                </a:ext>
              </a:extLst>
            </p:cNvPr>
            <p:cNvSpPr/>
            <p:nvPr/>
          </p:nvSpPr>
          <p:spPr>
            <a:xfrm>
              <a:off x="11596255" y="3931397"/>
              <a:ext cx="580488" cy="278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71AB402-ECF4-4E2E-9B8A-E5B52E101AC9}"/>
                </a:ext>
              </a:extLst>
            </p:cNvPr>
            <p:cNvSpPr/>
            <p:nvPr/>
          </p:nvSpPr>
          <p:spPr>
            <a:xfrm>
              <a:off x="11631608" y="5554839"/>
              <a:ext cx="580488" cy="278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2C741B0-19C4-498A-AE93-65C661CBAEA1}"/>
                </a:ext>
              </a:extLst>
            </p:cNvPr>
            <p:cNvSpPr/>
            <p:nvPr/>
          </p:nvSpPr>
          <p:spPr>
            <a:xfrm>
              <a:off x="10970202" y="4170066"/>
              <a:ext cx="565306" cy="179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1620EE-B9AE-49D1-8F4A-C00C063F1F4B}"/>
                </a:ext>
              </a:extLst>
            </p:cNvPr>
            <p:cNvSpPr/>
            <p:nvPr/>
          </p:nvSpPr>
          <p:spPr>
            <a:xfrm>
              <a:off x="11013444" y="5375215"/>
              <a:ext cx="565306" cy="179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2E66D19-BC77-480D-B0CC-71A30C7A56B8}"/>
                </a:ext>
              </a:extLst>
            </p:cNvPr>
            <p:cNvSpPr/>
            <p:nvPr/>
          </p:nvSpPr>
          <p:spPr>
            <a:xfrm>
              <a:off x="10028405" y="5853797"/>
              <a:ext cx="743578" cy="277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5DF50D34-4BFC-49BC-AED6-83E60682BA72}"/>
              </a:ext>
            </a:extLst>
          </p:cNvPr>
          <p:cNvSpPr/>
          <p:nvPr/>
        </p:nvSpPr>
        <p:spPr>
          <a:xfrm>
            <a:off x="6230893" y="4101205"/>
            <a:ext cx="1024017" cy="59137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23708F5-2AA8-4703-B118-60F692AB934D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6742902" y="3892908"/>
            <a:ext cx="3612552" cy="20829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0F6F963-DC72-4D42-BADA-621DE9FF8C90}"/>
              </a:ext>
            </a:extLst>
          </p:cNvPr>
          <p:cNvCxnSpPr>
            <a:cxnSpLocks/>
          </p:cNvCxnSpPr>
          <p:nvPr/>
        </p:nvCxnSpPr>
        <p:spPr>
          <a:xfrm>
            <a:off x="6590495" y="4682899"/>
            <a:ext cx="3162757" cy="107056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8112D01-B471-4EFB-BB89-AF32BD4777A5}"/>
              </a:ext>
            </a:extLst>
          </p:cNvPr>
          <p:cNvSpPr/>
          <p:nvPr/>
        </p:nvSpPr>
        <p:spPr>
          <a:xfrm>
            <a:off x="7093100" y="2000585"/>
            <a:ext cx="2794478" cy="144104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FA9BA86-853E-4A3C-A92E-EA2025BC8E36}"/>
              </a:ext>
            </a:extLst>
          </p:cNvPr>
          <p:cNvCxnSpPr>
            <a:cxnSpLocks/>
          </p:cNvCxnSpPr>
          <p:nvPr/>
        </p:nvCxnSpPr>
        <p:spPr>
          <a:xfrm flipV="1">
            <a:off x="6273276" y="2549599"/>
            <a:ext cx="838242" cy="1710279"/>
          </a:xfrm>
          <a:prstGeom prst="line">
            <a:avLst/>
          </a:prstGeom>
          <a:ln w="381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65D1A21-CE83-4E0D-B6DE-C0C12C879187}"/>
              </a:ext>
            </a:extLst>
          </p:cNvPr>
          <p:cNvCxnSpPr>
            <a:cxnSpLocks/>
            <a:stCxn id="37" idx="5"/>
          </p:cNvCxnSpPr>
          <p:nvPr/>
        </p:nvCxnSpPr>
        <p:spPr>
          <a:xfrm flipV="1">
            <a:off x="7104946" y="3141917"/>
            <a:ext cx="2556315" cy="1464058"/>
          </a:xfrm>
          <a:prstGeom prst="line">
            <a:avLst/>
          </a:prstGeom>
          <a:ln w="381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13E5E00-76CD-4BFB-B6E6-3F5C46BDFC29}"/>
              </a:ext>
            </a:extLst>
          </p:cNvPr>
          <p:cNvSpPr txBox="1"/>
          <p:nvPr/>
        </p:nvSpPr>
        <p:spPr>
          <a:xfrm>
            <a:off x="276162" y="2045620"/>
            <a:ext cx="54313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is based on the approach described in paper [3], where the interaction between fan flow and jet flow under ground effect was simulated by modeling the </a:t>
            </a: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 flow as a nozzle jet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effectively captures the dynamics between the two flows near the ground.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A236A1-E2D2-4177-ADF6-4EE48620F64F}"/>
              </a:ext>
            </a:extLst>
          </p:cNvPr>
          <p:cNvSpPr txBox="1"/>
          <p:nvPr/>
        </p:nvSpPr>
        <p:spPr>
          <a:xfrm>
            <a:off x="3870869" y="4112731"/>
            <a:ext cx="2140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 schematic diagram illustrating the method for simulating the interaction between fan and jet flows&gt;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5CCFB615-C0E6-4D87-BD46-6E6E8520B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0801">
            <a:off x="1152640" y="2099778"/>
            <a:ext cx="4465016" cy="289182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PArt1: CFD Analysis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Numerical simulation setup</a:t>
            </a:r>
          </a:p>
        </p:txBody>
      </p:sp>
      <p:sp>
        <p:nvSpPr>
          <p:cNvPr id="91" name="슬라이드 번호 개체 틀 2">
            <a:extLst>
              <a:ext uri="{FF2B5EF4-FFF2-40B4-BE49-F238E27FC236}">
                <a16:creationId xmlns:a16="http://schemas.microsoft.com/office/drawing/2014/main" id="{CCBE0DD0-810F-4D57-9F31-F9515315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6734" y="6502168"/>
            <a:ext cx="349029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F5320B-75EC-4E8D-B127-47D68B9AEF00}"/>
              </a:ext>
            </a:extLst>
          </p:cNvPr>
          <p:cNvGrpSpPr>
            <a:grpSpLocks noChangeAspect="1"/>
          </p:cNvGrpSpPr>
          <p:nvPr/>
        </p:nvGrpSpPr>
        <p:grpSpPr>
          <a:xfrm>
            <a:off x="124773" y="1763932"/>
            <a:ext cx="6675337" cy="3009904"/>
            <a:chOff x="223453" y="2160077"/>
            <a:chExt cx="6157750" cy="277652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8856CE9-456B-4821-BCB8-476430ED8AB3}"/>
                </a:ext>
              </a:extLst>
            </p:cNvPr>
            <p:cNvSpPr/>
            <p:nvPr/>
          </p:nvSpPr>
          <p:spPr>
            <a:xfrm>
              <a:off x="2511590" y="3958006"/>
              <a:ext cx="45719" cy="45719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F1EF60B-2B2B-4A41-BFDB-9E26DD035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248" y="3980867"/>
              <a:ext cx="1292202" cy="732497"/>
            </a:xfrm>
            <a:prstGeom prst="straightConnector1">
              <a:avLst/>
            </a:prstGeom>
            <a:ln>
              <a:solidFill>
                <a:schemeClr val="accent1">
                  <a:alpha val="59000"/>
                </a:schemeClr>
              </a:solidFill>
              <a:prstDash val="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8A90745-FBAC-4B12-A7F8-ADC2FAA656CF}"/>
                </a:ext>
              </a:extLst>
            </p:cNvPr>
            <p:cNvCxnSpPr>
              <a:cxnSpLocks/>
              <a:endCxn id="27" idx="5"/>
            </p:cNvCxnSpPr>
            <p:nvPr/>
          </p:nvCxnSpPr>
          <p:spPr>
            <a:xfrm flipH="1" flipV="1">
              <a:off x="4869945" y="4114090"/>
              <a:ext cx="373950" cy="562151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4FB1C-CF73-4B4A-9539-83A7E01A0BDC}"/>
                </a:ext>
              </a:extLst>
            </p:cNvPr>
            <p:cNvSpPr txBox="1"/>
            <p:nvPr/>
          </p:nvSpPr>
          <p:spPr>
            <a:xfrm>
              <a:off x="4660180" y="4676241"/>
              <a:ext cx="1578422" cy="172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Side face: Pressure outlet</a:t>
              </a:r>
              <a:endParaRPr lang="ko-KR" alt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618A651-6B47-4ED3-8268-A31D55577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7949" y="2984113"/>
              <a:ext cx="825946" cy="467932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D8402C0-4134-4F83-92A5-7FF0760EE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4144" y="2613280"/>
              <a:ext cx="1456424" cy="745009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CC2EAD-7CAF-43AB-B128-2EC2CD3FAD6A}"/>
                </a:ext>
              </a:extLst>
            </p:cNvPr>
            <p:cNvSpPr txBox="1"/>
            <p:nvPr/>
          </p:nvSpPr>
          <p:spPr>
            <a:xfrm>
              <a:off x="4891616" y="2806468"/>
              <a:ext cx="1489587" cy="1703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Top face: Pressure outlet</a:t>
              </a:r>
              <a:endParaRPr lang="ko-KR" alt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368BAB-9C35-4B24-A472-7705C3A0AF5D}"/>
                </a:ext>
              </a:extLst>
            </p:cNvPr>
            <p:cNvSpPr txBox="1"/>
            <p:nvPr/>
          </p:nvSpPr>
          <p:spPr>
            <a:xfrm>
              <a:off x="223453" y="4766255"/>
              <a:ext cx="1790229" cy="1703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Bottom face: Wall</a:t>
              </a:r>
              <a:endParaRPr lang="ko-KR" alt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D8861E-5919-45D7-B0C9-12130A63C4CE}"/>
                </a:ext>
              </a:extLst>
            </p:cNvPr>
            <p:cNvSpPr txBox="1"/>
            <p:nvPr/>
          </p:nvSpPr>
          <p:spPr>
            <a:xfrm>
              <a:off x="4710566" y="2459392"/>
              <a:ext cx="1009997" cy="172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Nozzle: Wall</a:t>
              </a:r>
              <a:endParaRPr lang="ko-KR" alt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B23564D-6613-40F4-B2E8-E0A7CEDAFF40}"/>
                </a:ext>
              </a:extLst>
            </p:cNvPr>
            <p:cNvSpPr/>
            <p:nvPr/>
          </p:nvSpPr>
          <p:spPr>
            <a:xfrm>
              <a:off x="4830921" y="407506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14EEAE3-DE82-48E4-AED9-EA6C8D9C35BB}"/>
                </a:ext>
              </a:extLst>
            </p:cNvPr>
            <p:cNvSpPr/>
            <p:nvPr/>
          </p:nvSpPr>
          <p:spPr>
            <a:xfrm>
              <a:off x="4416885" y="3429185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76C38D16-63ED-4005-911E-8775E9D0CD7F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 flipH="1">
              <a:off x="3066433" y="2360126"/>
              <a:ext cx="40250" cy="924700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5AD0E6-FD93-45E4-B5A6-62A3846838BD}"/>
                </a:ext>
              </a:extLst>
            </p:cNvPr>
            <p:cNvSpPr txBox="1"/>
            <p:nvPr/>
          </p:nvSpPr>
          <p:spPr>
            <a:xfrm>
              <a:off x="2489987" y="2160077"/>
              <a:ext cx="1366070" cy="1703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Inlet:</a:t>
              </a:r>
              <a:r>
                <a:rPr lang="ko-KR" altLang="en-US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Stagnation</a:t>
              </a:r>
              <a:r>
                <a:rPr lang="ko-KR" altLang="en-US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inlet</a:t>
              </a:r>
              <a:endParaRPr lang="ko-KR" alt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A0463A3-1731-4C3B-B52A-F26D45B88984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>
              <a:off x="3130018" y="2378630"/>
              <a:ext cx="123062" cy="869545"/>
            </a:xfrm>
            <a:prstGeom prst="straightConnector1">
              <a:avLst/>
            </a:prstGeom>
            <a:ln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C22DDC1-26B8-46C3-B137-EE8A6A8656F7}"/>
                </a:ext>
              </a:extLst>
            </p:cNvPr>
            <p:cNvSpPr/>
            <p:nvPr/>
          </p:nvSpPr>
          <p:spPr>
            <a:xfrm>
              <a:off x="3043573" y="3284824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C95232E-A4BE-47F3-AB0F-9B53A5E8BA3D}"/>
                </a:ext>
              </a:extLst>
            </p:cNvPr>
            <p:cNvSpPr/>
            <p:nvPr/>
          </p:nvSpPr>
          <p:spPr>
            <a:xfrm>
              <a:off x="3230221" y="3248175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78999F-56F9-4489-8958-BFD9387479BB}"/>
                </a:ext>
              </a:extLst>
            </p:cNvPr>
            <p:cNvSpPr/>
            <p:nvPr/>
          </p:nvSpPr>
          <p:spPr>
            <a:xfrm>
              <a:off x="3235657" y="3335430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88B9AD-227E-436D-9303-8BC739930DAC}"/>
                  </a:ext>
                </a:extLst>
              </p:cNvPr>
              <p:cNvSpPr txBox="1"/>
              <p:nvPr/>
            </p:nvSpPr>
            <p:spPr>
              <a:xfrm>
                <a:off x="7333704" y="946784"/>
                <a:ext cx="4551629" cy="57861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Implicit unsteady simulation: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Dual time stepping 2</a:t>
                </a:r>
                <a:r>
                  <a:rPr lang="en-US" altLang="ko-KR" sz="1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Time step = 1e-7 (CFL</a:t>
                </a:r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1)</a:t>
                </a: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Numerical scheme: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MUSCL 3</a:t>
                </a:r>
                <a:r>
                  <a:rPr lang="en-US" altLang="ko-KR" sz="1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/ CD differencing 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=0.15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 AUSM+ flux splitting scheme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Implicit integration method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Slope limiter: Min-mod &amp; TVB limiting</a:t>
                </a: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Boundary condition: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Stagnation inlet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Non-reflecting Pressure outlet</a:t>
                </a:r>
              </a:p>
              <a:p>
                <a:pPr marL="1543050" lvl="3" indent="-171450"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Backflow specification: Extrapolated</a:t>
                </a:r>
              </a:p>
              <a:p>
                <a:pPr marL="1543050" lvl="3" indent="-171450"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Acoustic suppression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Adiabatic viscous wall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0.8)</a:t>
                </a: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Turbulence model: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k -</a:t>
                </a:r>
                <a:r>
                  <a:rPr lang="en-US" altLang="ko-KR" sz="12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ko-KR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SST</a:t>
                </a:r>
                <a:r>
                  <a:rPr lang="ko-KR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IDDES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Curvature correction model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Constitutive relation: Quadratic model</a:t>
                </a: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Gas properties: Air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Ideal gas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Sutherland viscosity model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=300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Polynomial in temperature specific heat model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88B9AD-227E-436D-9303-8BC73993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04" y="946784"/>
                <a:ext cx="4551629" cy="5786199"/>
              </a:xfrm>
              <a:prstGeom prst="rect">
                <a:avLst/>
              </a:prstGeom>
              <a:blipFill>
                <a:blip r:embed="rId4"/>
                <a:stretch>
                  <a:fillRect l="-401" t="-2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AC4E461-E716-4C43-9B16-F26AF6409CAC}"/>
              </a:ext>
            </a:extLst>
          </p:cNvPr>
          <p:cNvSpPr txBox="1"/>
          <p:nvPr/>
        </p:nvSpPr>
        <p:spPr>
          <a:xfrm>
            <a:off x="1648691" y="5293820"/>
            <a:ext cx="3754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&lt;Boundary conditions of the computational domain&gt;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0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489342-A647-4D7F-8C9F-1BD8AA56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0801">
            <a:off x="1095911" y="1182528"/>
            <a:ext cx="3781396" cy="24490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7B25380-DA77-4446-8D89-60C74D94A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41" y="3852388"/>
            <a:ext cx="4905793" cy="2556256"/>
          </a:xfrm>
          <a:prstGeom prst="rect">
            <a:avLst/>
          </a:prstGeom>
          <a:ln w="19050">
            <a:solidFill>
              <a:srgbClr val="0070C0"/>
            </a:solidFill>
            <a:prstDash val="dash"/>
          </a:ln>
        </p:spPr>
      </p:pic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PArt1: CFD Analysis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슬라이드 번호 개체 틀 2">
            <a:extLst>
              <a:ext uri="{FF2B5EF4-FFF2-40B4-BE49-F238E27FC236}">
                <a16:creationId xmlns:a16="http://schemas.microsoft.com/office/drawing/2014/main" id="{CCBE0DD0-810F-4D57-9F31-F9515315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6734" y="6502168"/>
            <a:ext cx="349029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D9BC0-4498-439E-BE7B-CEAC2A62F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000" y="1023975"/>
            <a:ext cx="3046590" cy="3181780"/>
          </a:xfrm>
          <a:prstGeom prst="rect">
            <a:avLst/>
          </a:prstGeom>
        </p:spPr>
      </p:pic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06749107-2237-4B47-BF47-AA5711B1853B}"/>
              </a:ext>
            </a:extLst>
          </p:cNvPr>
          <p:cNvGrpSpPr/>
          <p:nvPr/>
        </p:nvGrpSpPr>
        <p:grpSpPr>
          <a:xfrm>
            <a:off x="980942" y="1565701"/>
            <a:ext cx="4906753" cy="2268352"/>
            <a:chOff x="1472643" y="1599606"/>
            <a:chExt cx="4906753" cy="2268352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EDD09CC-9AFF-4A5A-9B34-0963DF24DBDA}"/>
                </a:ext>
              </a:extLst>
            </p:cNvPr>
            <p:cNvGrpSpPr/>
            <p:nvPr/>
          </p:nvGrpSpPr>
          <p:grpSpPr>
            <a:xfrm>
              <a:off x="2102955" y="1599606"/>
              <a:ext cx="2243190" cy="1928792"/>
              <a:chOff x="2031341" y="4093861"/>
              <a:chExt cx="2310056" cy="2005562"/>
            </a:xfrm>
          </p:grpSpPr>
          <p:cxnSp>
            <p:nvCxnSpPr>
              <p:cNvPr id="168" name="직선 화살표 연결선 167">
                <a:extLst>
                  <a:ext uri="{FF2B5EF4-FFF2-40B4-BE49-F238E27FC236}">
                    <a16:creationId xmlns:a16="http://schemas.microsoft.com/office/drawing/2014/main" id="{170E7E39-B8F0-447B-9618-DED7028AD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6260" y="5608731"/>
                <a:ext cx="5258" cy="49069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화살표 연결선 172">
                <a:extLst>
                  <a:ext uri="{FF2B5EF4-FFF2-40B4-BE49-F238E27FC236}">
                    <a16:creationId xmlns:a16="http://schemas.microsoft.com/office/drawing/2014/main" id="{598C2758-B5A3-4905-9551-624D2D35E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1341" y="4093861"/>
                <a:ext cx="1320899" cy="6247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355A82-463A-4D40-B618-DFC87DCB3C67}"/>
                  </a:ext>
                </a:extLst>
              </p:cNvPr>
              <p:cNvSpPr txBox="1"/>
              <p:nvPr/>
            </p:nvSpPr>
            <p:spPr>
              <a:xfrm>
                <a:off x="2298199" y="4444418"/>
                <a:ext cx="316828" cy="192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2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40D</a:t>
                </a:r>
                <a:endParaRPr lang="ko-KR" altLang="en-US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BB8A6F71-49B9-49A8-B4AD-F96B60F257F0}"/>
                  </a:ext>
                </a:extLst>
              </p:cNvPr>
              <p:cNvSpPr txBox="1"/>
              <p:nvPr/>
            </p:nvSpPr>
            <p:spPr>
              <a:xfrm>
                <a:off x="3538572" y="5757765"/>
                <a:ext cx="802825" cy="192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2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11.25D</a:t>
                </a:r>
                <a:endParaRPr lang="ko-KR" altLang="en-US" sz="12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C1E901C-6FE5-4C1C-84D5-6DC0059BCA03}"/>
                </a:ext>
              </a:extLst>
            </p:cNvPr>
            <p:cNvSpPr/>
            <p:nvPr/>
          </p:nvSpPr>
          <p:spPr>
            <a:xfrm>
              <a:off x="3144879" y="1958841"/>
              <a:ext cx="544454" cy="391453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1505F1E5-D5B2-47AD-A68A-531C6CA97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2643" y="2350294"/>
              <a:ext cx="1672235" cy="151766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26B78F84-56DC-4E41-9DB2-02309AD0B34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331" y="2365421"/>
              <a:ext cx="2690065" cy="1502537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E46850D5-E2CB-4DC9-9F4F-5EAA2BBC5D11}"/>
                  </a:ext>
                </a:extLst>
              </p:cNvPr>
              <p:cNvSpPr txBox="1"/>
              <p:nvPr/>
            </p:nvSpPr>
            <p:spPr>
              <a:xfrm>
                <a:off x="9281349" y="4239271"/>
                <a:ext cx="2910652" cy="42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Nozzle Pressure Ratio (NPR)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𝒂𝒕𝒎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E46850D5-E2CB-4DC9-9F4F-5EAA2BBC5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349" y="4239271"/>
                <a:ext cx="2910652" cy="428964"/>
              </a:xfrm>
              <a:prstGeom prst="rect">
                <a:avLst/>
              </a:prstGeom>
              <a:blipFill>
                <a:blip r:embed="rId6"/>
                <a:stretch>
                  <a:fillRect l="-6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TextBox 340">
            <a:extLst>
              <a:ext uri="{FF2B5EF4-FFF2-40B4-BE49-F238E27FC236}">
                <a16:creationId xmlns:a16="http://schemas.microsoft.com/office/drawing/2014/main" id="{ADD85C03-9B27-4E4D-A305-106AC7C4B66D}"/>
              </a:ext>
            </a:extLst>
          </p:cNvPr>
          <p:cNvSpPr txBox="1"/>
          <p:nvPr/>
        </p:nvSpPr>
        <p:spPr>
          <a:xfrm>
            <a:off x="1920304" y="6438509"/>
            <a:ext cx="3247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&lt;Dimensions of the computational domain&gt;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43A30E8-1256-4F6A-86D7-55567474DA2C}"/>
              </a:ext>
            </a:extLst>
          </p:cNvPr>
          <p:cNvSpPr txBox="1"/>
          <p:nvPr/>
        </p:nvSpPr>
        <p:spPr>
          <a:xfrm>
            <a:off x="9506967" y="2492526"/>
            <a:ext cx="3247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&lt;Nozzle geometric dimension&gt;</a:t>
            </a:r>
          </a:p>
        </p:txBody>
      </p:sp>
      <p:graphicFrame>
        <p:nvGraphicFramePr>
          <p:cNvPr id="345" name="표 345">
            <a:extLst>
              <a:ext uri="{FF2B5EF4-FFF2-40B4-BE49-F238E27FC236}">
                <a16:creationId xmlns:a16="http://schemas.microsoft.com/office/drawing/2014/main" id="{E8639066-6007-49D4-813E-712800D5E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73179"/>
              </p:ext>
            </p:extLst>
          </p:nvPr>
        </p:nvGraphicFramePr>
        <p:xfrm>
          <a:off x="6566343" y="4701751"/>
          <a:ext cx="531080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269">
                  <a:extLst>
                    <a:ext uri="{9D8B030D-6E8A-4147-A177-3AD203B41FA5}">
                      <a16:colId xmlns:a16="http://schemas.microsoft.com/office/drawing/2014/main" val="1999983108"/>
                    </a:ext>
                  </a:extLst>
                </a:gridCol>
                <a:gridCol w="1770269">
                  <a:extLst>
                    <a:ext uri="{9D8B030D-6E8A-4147-A177-3AD203B41FA5}">
                      <a16:colId xmlns:a16="http://schemas.microsoft.com/office/drawing/2014/main" val="2293725235"/>
                    </a:ext>
                  </a:extLst>
                </a:gridCol>
                <a:gridCol w="1770269">
                  <a:extLst>
                    <a:ext uri="{9D8B030D-6E8A-4147-A177-3AD203B41FA5}">
                      <a16:colId xmlns:a16="http://schemas.microsoft.com/office/drawing/2014/main" val="2942634408"/>
                    </a:ext>
                  </a:extLst>
                </a:gridCol>
              </a:tblGrid>
              <a:tr h="180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Nozzle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Converging Nozzle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C-D Nozzle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84219"/>
                  </a:ext>
                </a:extLst>
              </a:tr>
              <a:tr h="180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Mach number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300809"/>
                  </a:ext>
                </a:extLst>
              </a:tr>
              <a:tr h="180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Nozzle Diameter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 mm (exit)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 mm (throat)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002298"/>
                  </a:ext>
                </a:extLst>
              </a:tr>
              <a:tr h="23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Nozzle NPR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634186"/>
                  </a:ext>
                </a:extLst>
              </a:tr>
              <a:tr h="23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Nozzle axes separation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511089"/>
                  </a:ext>
                </a:extLst>
              </a:tr>
              <a:tr h="180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Impingement height (H)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3.25D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Impingement height (H)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828659"/>
                  </a:ext>
                </a:extLst>
              </a:tr>
            </a:tbl>
          </a:graphicData>
        </a:graphic>
      </p:graphicFrame>
      <p:sp>
        <p:nvSpPr>
          <p:cNvPr id="346" name="TextBox 345">
            <a:extLst>
              <a:ext uri="{FF2B5EF4-FFF2-40B4-BE49-F238E27FC236}">
                <a16:creationId xmlns:a16="http://schemas.microsoft.com/office/drawing/2014/main" id="{A928ABDB-DAE5-4430-BFFC-C688B0691207}"/>
              </a:ext>
            </a:extLst>
          </p:cNvPr>
          <p:cNvSpPr txBox="1"/>
          <p:nvPr/>
        </p:nvSpPr>
        <p:spPr>
          <a:xfrm>
            <a:off x="8158237" y="6438509"/>
            <a:ext cx="3247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&lt;Nozzle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geometries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999" y="858009"/>
            <a:ext cx="11236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Numerical simulation geometries &amp; conditions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705A78-C8A0-4B09-95EE-D7A940525791}"/>
              </a:ext>
            </a:extLst>
          </p:cNvPr>
          <p:cNvSpPr txBox="1"/>
          <p:nvPr/>
        </p:nvSpPr>
        <p:spPr>
          <a:xfrm>
            <a:off x="10111054" y="1437198"/>
            <a:ext cx="2020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Source : </a:t>
            </a:r>
            <a:r>
              <a:rPr lang="fi-FI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Vikas N. Bhargav et al.</a:t>
            </a:r>
            <a:endParaRPr lang="ko-KR" altLang="en-US" sz="900" i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2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AD912B38-C3E9-4127-A43A-9EDE8CE7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164" y="1615055"/>
            <a:ext cx="2073556" cy="412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PArt1: CFD Analysis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7A368E-77C9-4EF1-8EE2-CC8FE1689C67}"/>
              </a:ext>
            </a:extLst>
          </p:cNvPr>
          <p:cNvSpPr txBox="1"/>
          <p:nvPr/>
        </p:nvSpPr>
        <p:spPr>
          <a:xfrm>
            <a:off x="3993341" y="6344397"/>
            <a:ext cx="4658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&lt;Mach number contour with overlaid gridline&gt;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A44676-6BD2-4918-B680-A1F0077CFC5B}"/>
              </a:ext>
            </a:extLst>
          </p:cNvPr>
          <p:cNvGrpSpPr/>
          <p:nvPr/>
        </p:nvGrpSpPr>
        <p:grpSpPr>
          <a:xfrm>
            <a:off x="232493" y="4300762"/>
            <a:ext cx="5619895" cy="1960775"/>
            <a:chOff x="58494" y="779718"/>
            <a:chExt cx="5619895" cy="1960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BBFA762-C441-461C-ABC2-6A9D4EC9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94" y="779718"/>
              <a:ext cx="5619895" cy="19607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직사각형 44"/>
                <p:cNvSpPr/>
                <p:nvPr/>
              </p:nvSpPr>
              <p:spPr>
                <a:xfrm>
                  <a:off x="111745" y="1567868"/>
                  <a:ext cx="25702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l-GR" altLang="ko-KR" b="1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직사각형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45" y="1567868"/>
                  <a:ext cx="25702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F00064-E344-4E28-88D5-189BE8FE328D}"/>
              </a:ext>
            </a:extLst>
          </p:cNvPr>
          <p:cNvGrpSpPr/>
          <p:nvPr/>
        </p:nvGrpSpPr>
        <p:grpSpPr>
          <a:xfrm>
            <a:off x="227041" y="2067653"/>
            <a:ext cx="5625347" cy="2049703"/>
            <a:chOff x="359999" y="1488885"/>
            <a:chExt cx="5625347" cy="20497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9618BBB-5548-43DC-80D9-007111B4B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999" y="1488885"/>
              <a:ext cx="5625347" cy="2049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0DEA008-938A-425D-B710-2A3CC08F3300}"/>
                    </a:ext>
                  </a:extLst>
                </p:cNvPr>
                <p:cNvSpPr/>
                <p:nvPr/>
              </p:nvSpPr>
              <p:spPr>
                <a:xfrm>
                  <a:off x="413250" y="2329070"/>
                  <a:ext cx="25702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l-GR" altLang="ko-KR" b="1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0DEA008-938A-425D-B710-2A3CC08F33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50" y="2329070"/>
                  <a:ext cx="25702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994BB87A-FC6C-4DA9-AF7F-701D08D38ED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9375" y="4300762"/>
            <a:ext cx="5920497" cy="1973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114100A-A5D7-475E-9C19-3D64638F137B}"/>
                  </a:ext>
                </a:extLst>
              </p:cNvPr>
              <p:cNvSpPr/>
              <p:nvPr/>
            </p:nvSpPr>
            <p:spPr>
              <a:xfrm>
                <a:off x="6137531" y="5086964"/>
                <a:ext cx="47818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Ma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114100A-A5D7-475E-9C19-3D64638F1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31" y="5086964"/>
                <a:ext cx="478181" cy="369332"/>
              </a:xfrm>
              <a:prstGeom prst="rect">
                <a:avLst/>
              </a:prstGeom>
              <a:blipFill>
                <a:blip r:embed="rId9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768977D4-1A10-4DF7-969F-D6DA754F2C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8901" y="2081662"/>
            <a:ext cx="5924825" cy="2048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95FD877B-8F1F-40D3-A169-D3D5491716AF}"/>
                  </a:ext>
                </a:extLst>
              </p:cNvPr>
              <p:cNvSpPr/>
              <p:nvPr/>
            </p:nvSpPr>
            <p:spPr>
              <a:xfrm>
                <a:off x="6137530" y="2856844"/>
                <a:ext cx="478181" cy="3822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95FD877B-8F1F-40D3-A169-D3D549171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30" y="2856844"/>
                <a:ext cx="478181" cy="382284"/>
              </a:xfrm>
              <a:prstGeom prst="rect">
                <a:avLst/>
              </a:prstGeom>
              <a:blipFill>
                <a:blip r:embed="rId11"/>
                <a:stretch>
                  <a:fillRect t="-1613" r="-1282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18229286-8915-42D7-BAC3-B455B150665D}"/>
              </a:ext>
            </a:extLst>
          </p:cNvPr>
          <p:cNvGrpSpPr/>
          <p:nvPr/>
        </p:nvGrpSpPr>
        <p:grpSpPr>
          <a:xfrm>
            <a:off x="6096000" y="1324982"/>
            <a:ext cx="2073557" cy="710350"/>
            <a:chOff x="6486630" y="1168634"/>
            <a:chExt cx="2073557" cy="71035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3AAA46B-0C97-49AC-891D-F6F08A2A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12030" y="1323000"/>
              <a:ext cx="2048157" cy="555984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0FB89BC-6638-4C3E-8969-DF37F714E94F}"/>
                </a:ext>
              </a:extLst>
            </p:cNvPr>
            <p:cNvGrpSpPr/>
            <p:nvPr/>
          </p:nvGrpSpPr>
          <p:grpSpPr>
            <a:xfrm>
              <a:off x="6486630" y="1168634"/>
              <a:ext cx="2073557" cy="697754"/>
              <a:chOff x="3678973" y="1146379"/>
              <a:chExt cx="2073557" cy="6977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43D0C8DC-6782-4CD7-A102-2775E4934055}"/>
                      </a:ext>
                    </a:extLst>
                  </p:cNvPr>
                  <p:cNvSpPr/>
                  <p:nvPr/>
                </p:nvSpPr>
                <p:spPr>
                  <a:xfrm>
                    <a:off x="4089400" y="1146379"/>
                    <a:ext cx="1250989" cy="38228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43D0C8DC-6782-4CD7-A102-2775E49340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9400" y="1146379"/>
                    <a:ext cx="1250989" cy="38228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1587" r="-16019" b="-158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B4767C5-7A87-45DE-B816-492A57C20BED}"/>
                  </a:ext>
                </a:extLst>
              </p:cNvPr>
              <p:cNvSpPr/>
              <p:nvPr/>
            </p:nvSpPr>
            <p:spPr>
              <a:xfrm>
                <a:off x="3678973" y="1171563"/>
                <a:ext cx="2073557" cy="6725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1F794A-862E-42C9-9A67-B92DFAFE8A02}"/>
              </a:ext>
            </a:extLst>
          </p:cNvPr>
          <p:cNvGrpSpPr/>
          <p:nvPr/>
        </p:nvGrpSpPr>
        <p:grpSpPr>
          <a:xfrm>
            <a:off x="280292" y="1310713"/>
            <a:ext cx="2085510" cy="704316"/>
            <a:chOff x="3667020" y="1181939"/>
            <a:chExt cx="2085510" cy="7043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1F0751B-4E0A-4A4E-A6F0-29321A3BA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8973" y="1341019"/>
              <a:ext cx="2073557" cy="5285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F94E2770-C658-477D-8A40-E8FBEAD6B7F7}"/>
                    </a:ext>
                  </a:extLst>
                </p:cNvPr>
                <p:cNvSpPr/>
                <p:nvPr/>
              </p:nvSpPr>
              <p:spPr>
                <a:xfrm>
                  <a:off x="4089400" y="1181939"/>
                  <a:ext cx="125098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l-GR" altLang="ko-KR" b="1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F94E2770-C658-477D-8A40-E8FBEAD6B7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00" y="1181939"/>
                  <a:ext cx="125098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6F1FB-B6B7-45C4-9517-26B8027B747A}"/>
                </a:ext>
              </a:extLst>
            </p:cNvPr>
            <p:cNvSpPr/>
            <p:nvPr/>
          </p:nvSpPr>
          <p:spPr>
            <a:xfrm>
              <a:off x="3667020" y="1231499"/>
              <a:ext cx="2073557" cy="6547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59999" y="827865"/>
            <a:ext cx="1123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Adaptive mesh refinement contour?)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CB31F44-59AA-488D-8B18-AC731A394C46}"/>
              </a:ext>
            </a:extLst>
          </p:cNvPr>
          <p:cNvGrpSpPr/>
          <p:nvPr/>
        </p:nvGrpSpPr>
        <p:grpSpPr>
          <a:xfrm>
            <a:off x="8413169" y="1311491"/>
            <a:ext cx="2073557" cy="716328"/>
            <a:chOff x="3678973" y="1201244"/>
            <a:chExt cx="2073557" cy="642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99B531EA-3395-45EB-BE33-215B1D30614C}"/>
                    </a:ext>
                  </a:extLst>
                </p:cNvPr>
                <p:cNvSpPr/>
                <p:nvPr/>
              </p:nvSpPr>
              <p:spPr>
                <a:xfrm>
                  <a:off x="4098411" y="1201244"/>
                  <a:ext cx="1191178" cy="3314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Ma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99B531EA-3395-45EB-BE33-215B1D306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411" y="1201244"/>
                  <a:ext cx="1191178" cy="33146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A354814-50FE-453A-8305-FBC6912CB9E7}"/>
                </a:ext>
              </a:extLst>
            </p:cNvPr>
            <p:cNvSpPr/>
            <p:nvPr/>
          </p:nvSpPr>
          <p:spPr>
            <a:xfrm>
              <a:off x="3678973" y="1234917"/>
              <a:ext cx="2073557" cy="6092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76A08F-C8DA-CA0D-ADD2-EA0168407909}"/>
              </a:ext>
            </a:extLst>
          </p:cNvPr>
          <p:cNvSpPr txBox="1"/>
          <p:nvPr/>
        </p:nvSpPr>
        <p:spPr>
          <a:xfrm>
            <a:off x="8169556" y="6275666"/>
            <a:ext cx="2317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count: 47 million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31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Part1: 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999" y="858009"/>
            <a:ext cx="1123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D0624D-5836-4010-BB42-6E98D8C1A680}"/>
                  </a:ext>
                </a:extLst>
              </p:cNvPr>
              <p:cNvSpPr txBox="1"/>
              <p:nvPr/>
            </p:nvSpPr>
            <p:spPr>
              <a:xfrm>
                <a:off x="10213783" y="910495"/>
                <a:ext cx="1806191" cy="6137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D0624D-5836-4010-BB42-6E98D8C1A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83" y="910495"/>
                <a:ext cx="1806191" cy="613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725958-5DFA-4F99-9D4F-07E873F935C1}"/>
              </a:ext>
            </a:extLst>
          </p:cNvPr>
          <p:cNvGrpSpPr>
            <a:grpSpLocks noChangeAspect="1"/>
          </p:cNvGrpSpPr>
          <p:nvPr/>
        </p:nvGrpSpPr>
        <p:grpSpPr>
          <a:xfrm>
            <a:off x="8564644" y="2298338"/>
            <a:ext cx="3419932" cy="4049951"/>
            <a:chOff x="6809331" y="1260963"/>
            <a:chExt cx="3912261" cy="463297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B17B026-AFA7-4B59-A9C7-577F12FCB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173" r="5533"/>
            <a:stretch/>
          </p:blipFill>
          <p:spPr>
            <a:xfrm>
              <a:off x="6847840" y="1260963"/>
              <a:ext cx="3873752" cy="231026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E45BB42-6912-4C79-97E3-E7AEABC37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684"/>
            <a:stretch/>
          </p:blipFill>
          <p:spPr>
            <a:xfrm>
              <a:off x="6809331" y="3550395"/>
              <a:ext cx="3912261" cy="23435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60236D-8B34-457B-AC2A-E191AC156257}"/>
                  </a:ext>
                </a:extLst>
              </p:cNvPr>
              <p:cNvSpPr txBox="1"/>
              <p:nvPr/>
            </p:nvSpPr>
            <p:spPr>
              <a:xfrm>
                <a:off x="9332236" y="1610928"/>
                <a:ext cx="2785953" cy="3583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𝑉𝑒𝑙𝑜𝑐𝑖𝑡𝑦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𝑛𝑜𝑧𝑧𝑙𝑒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𝑒𝑥𝑖𝑡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60236D-8B34-457B-AC2A-E191AC15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236" y="1610928"/>
                <a:ext cx="2785953" cy="358368"/>
              </a:xfrm>
              <a:prstGeom prst="rect">
                <a:avLst/>
              </a:prstGeom>
              <a:blipFill>
                <a:blip r:embed="rId8"/>
                <a:stretch>
                  <a:fillRect r="-436" b="-49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F217347-DA4C-4F23-8759-0B3705BFBD90}"/>
              </a:ext>
            </a:extLst>
          </p:cNvPr>
          <p:cNvSpPr txBox="1"/>
          <p:nvPr/>
        </p:nvSpPr>
        <p:spPr>
          <a:xfrm>
            <a:off x="4945878" y="3763534"/>
            <a:ext cx="23090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&lt;Velocity profile (y/D = -0.25)&gt;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CDE4A9-9965-457F-9DA2-FB3EAB80410D}"/>
              </a:ext>
            </a:extLst>
          </p:cNvPr>
          <p:cNvSpPr txBox="1"/>
          <p:nvPr/>
        </p:nvSpPr>
        <p:spPr>
          <a:xfrm>
            <a:off x="7254938" y="6460646"/>
            <a:ext cx="49656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&lt;Time averaged Mach number contour vs. schlieren flow visualization&gt;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87719-B59A-4B99-BAEA-4719D81BAEF2}"/>
              </a:ext>
            </a:extLst>
          </p:cNvPr>
          <p:cNvSpPr txBox="1"/>
          <p:nvPr/>
        </p:nvSpPr>
        <p:spPr>
          <a:xfrm>
            <a:off x="10510520" y="1969620"/>
            <a:ext cx="14052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4D&gt;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B3AB6F-7F52-4581-889A-1BBF15DAA015}"/>
              </a:ext>
            </a:extLst>
          </p:cNvPr>
          <p:cNvSpPr txBox="1"/>
          <p:nvPr/>
        </p:nvSpPr>
        <p:spPr>
          <a:xfrm>
            <a:off x="0" y="6607492"/>
            <a:ext cx="75813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Bhargav, Vikas N., et al. "Effect of relative jet momentum in supersonic dual impinging jets." Experiments in Fluids 63.10 (2022): 163.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0FBD57-993B-4FFA-940C-1A6A83DAC97D}"/>
              </a:ext>
            </a:extLst>
          </p:cNvPr>
          <p:cNvGrpSpPr/>
          <p:nvPr/>
        </p:nvGrpSpPr>
        <p:grpSpPr>
          <a:xfrm>
            <a:off x="594708" y="1255270"/>
            <a:ext cx="3415852" cy="2518636"/>
            <a:chOff x="517078" y="1474244"/>
            <a:chExt cx="3415852" cy="251863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1B60AA9-8EFD-49A0-8CFB-DE7D111A2E57}"/>
                </a:ext>
              </a:extLst>
            </p:cNvPr>
            <p:cNvGrpSpPr/>
            <p:nvPr/>
          </p:nvGrpSpPr>
          <p:grpSpPr>
            <a:xfrm>
              <a:off x="517078" y="1474244"/>
              <a:ext cx="3415852" cy="2457539"/>
              <a:chOff x="517078" y="1474244"/>
              <a:chExt cx="3415852" cy="245753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34DC66E-BF80-4356-801D-7305EA474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6212" y="1474244"/>
                <a:ext cx="3276718" cy="2457539"/>
              </a:xfrm>
              <a:prstGeom prst="rect">
                <a:avLst/>
              </a:prstGeom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E1BBE61-E873-4F92-8BAD-1049F22664B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83970" y="2472005"/>
                    <a:ext cx="990600" cy="32438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i="1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E1BBE61-E873-4F92-8BAD-1049F22664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83970" y="2472005"/>
                    <a:ext cx="990600" cy="32438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919048-20F4-4B50-ACE3-FB96E9A12459}"/>
                </a:ext>
              </a:extLst>
            </p:cNvPr>
            <p:cNvSpPr/>
            <p:nvPr/>
          </p:nvSpPr>
          <p:spPr>
            <a:xfrm>
              <a:off x="558800" y="1474244"/>
              <a:ext cx="3276718" cy="25186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0D82C0-90ED-4433-A914-5A8A9A2A0659}"/>
              </a:ext>
            </a:extLst>
          </p:cNvPr>
          <p:cNvGrpSpPr/>
          <p:nvPr/>
        </p:nvGrpSpPr>
        <p:grpSpPr>
          <a:xfrm>
            <a:off x="4311829" y="1253150"/>
            <a:ext cx="3417731" cy="2518636"/>
            <a:chOff x="4095094" y="2247077"/>
            <a:chExt cx="3417731" cy="251863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5079A80-F7D5-4C20-8787-B8D700480DB2}"/>
                </a:ext>
              </a:extLst>
            </p:cNvPr>
            <p:cNvGrpSpPr/>
            <p:nvPr/>
          </p:nvGrpSpPr>
          <p:grpSpPr>
            <a:xfrm>
              <a:off x="4095094" y="2247077"/>
              <a:ext cx="3417731" cy="2518636"/>
              <a:chOff x="4095094" y="2247077"/>
              <a:chExt cx="3417731" cy="251863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2A1E441-9485-4BE0-9EE4-81B606394462}"/>
                  </a:ext>
                </a:extLst>
              </p:cNvPr>
              <p:cNvGrpSpPr/>
              <p:nvPr/>
            </p:nvGrpSpPr>
            <p:grpSpPr>
              <a:xfrm>
                <a:off x="4236107" y="2308174"/>
                <a:ext cx="3276718" cy="2457539"/>
                <a:chOff x="4236107" y="2308174"/>
                <a:chExt cx="3276718" cy="2457539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BF6B0FC-0CC0-43A5-A978-90412F63EF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6107" y="2308174"/>
                  <a:ext cx="3276718" cy="245753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17D3F561-FC5E-4BFF-AE6D-E02893F47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690755" y="2539898"/>
                  <a:ext cx="880534" cy="35836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0BFB696-B37F-40AE-870F-DB235A0778E3}"/>
                  </a:ext>
                </a:extLst>
              </p:cNvPr>
              <p:cNvSpPr/>
              <p:nvPr/>
            </p:nvSpPr>
            <p:spPr>
              <a:xfrm>
                <a:off x="4095094" y="2247077"/>
                <a:ext cx="3276718" cy="25186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81293CB-B8EA-4EED-BBF3-7EDFF022F47A}"/>
                    </a:ext>
                  </a:extLst>
                </p:cNvPr>
                <p:cNvSpPr txBox="1"/>
                <p:nvPr/>
              </p:nvSpPr>
              <p:spPr>
                <a:xfrm rot="16200000">
                  <a:off x="3770867" y="3304713"/>
                  <a:ext cx="990600" cy="32508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400" i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81293CB-B8EA-4EED-BBF3-7EDFF022F4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770867" y="3304713"/>
                  <a:ext cx="990600" cy="325089"/>
                </a:xfrm>
                <a:prstGeom prst="rect">
                  <a:avLst/>
                </a:prstGeom>
                <a:blipFill>
                  <a:blip r:embed="rId13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37EEC11-7EB0-478E-9C5E-CD837767AF7C}"/>
              </a:ext>
            </a:extLst>
          </p:cNvPr>
          <p:cNvGrpSpPr/>
          <p:nvPr/>
        </p:nvGrpSpPr>
        <p:grpSpPr>
          <a:xfrm>
            <a:off x="2205223" y="4072624"/>
            <a:ext cx="3374635" cy="2529092"/>
            <a:chOff x="1984676" y="4094047"/>
            <a:chExt cx="3374635" cy="252909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07DDDF8-1DCB-46A0-9FA5-E3C378D8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2055" y="4145725"/>
              <a:ext cx="3137256" cy="23529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AB00A99-6D23-48F7-9E89-952313AAE87A}"/>
                    </a:ext>
                  </a:extLst>
                </p:cNvPr>
                <p:cNvSpPr txBox="1"/>
                <p:nvPr/>
              </p:nvSpPr>
              <p:spPr>
                <a:xfrm rot="16200000">
                  <a:off x="1701859" y="5076383"/>
                  <a:ext cx="990600" cy="3437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𝑇𝐾𝐸</m:t>
                            </m:r>
                          </m:e>
                        </m:d>
                        <m:r>
                          <m:rPr>
                            <m:lit/>
                          </m:r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sz="1400" i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AB00A99-6D23-48F7-9E89-952313AAE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01859" y="5076383"/>
                  <a:ext cx="990600" cy="343748"/>
                </a:xfrm>
                <a:prstGeom prst="rect">
                  <a:avLst/>
                </a:prstGeom>
                <a:blipFill>
                  <a:blip r:embed="rId15"/>
                  <a:stretch>
                    <a:fillRect r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ED2F93B-450C-4CBB-924F-03731AB46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4962" y="4346968"/>
              <a:ext cx="880534" cy="3583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7F63A01-F3CC-4E07-9419-37652017E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4676" y="6392307"/>
              <a:ext cx="3276718" cy="230832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355F19-C62A-47FE-8A34-C086F337B19A}"/>
                </a:ext>
              </a:extLst>
            </p:cNvPr>
            <p:cNvSpPr/>
            <p:nvPr/>
          </p:nvSpPr>
          <p:spPr>
            <a:xfrm>
              <a:off x="1984676" y="4094047"/>
              <a:ext cx="3276718" cy="25186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CCA20A-E1B9-4007-8A24-A1BFEEDCCC55}"/>
                  </a:ext>
                </a:extLst>
              </p:cNvPr>
              <p:cNvSpPr txBox="1"/>
              <p:nvPr/>
            </p:nvSpPr>
            <p:spPr>
              <a:xfrm>
                <a:off x="8030830" y="932804"/>
                <a:ext cx="2085541" cy="5533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𝑇𝐾𝐸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e>
                      </m:ac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e>
                      </m:ac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CCA20A-E1B9-4007-8A24-A1BFEEDC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830" y="932804"/>
                <a:ext cx="2085541" cy="55335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605D37A-50D1-43D2-8503-99D208B7F401}"/>
              </a:ext>
            </a:extLst>
          </p:cNvPr>
          <p:cNvSpPr txBox="1"/>
          <p:nvPr/>
        </p:nvSpPr>
        <p:spPr>
          <a:xfrm>
            <a:off x="1111796" y="3744930"/>
            <a:ext cx="26118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&lt;Pressure coefficient at bottom wall&gt;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295A1E-D943-4738-A3D8-29F582A84DFA}"/>
              </a:ext>
            </a:extLst>
          </p:cNvPr>
          <p:cNvSpPr txBox="1"/>
          <p:nvPr/>
        </p:nvSpPr>
        <p:spPr>
          <a:xfrm>
            <a:off x="5481941" y="4959867"/>
            <a:ext cx="2611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&lt;Turbulent kinetic energy at CD nozzle (y/D = -0.6)&gt;</a:t>
            </a:r>
          </a:p>
        </p:txBody>
      </p:sp>
    </p:spTree>
    <p:extLst>
      <p:ext uri="{BB962C8B-B14F-4D97-AF65-F5344CB8AC3E}">
        <p14:creationId xmlns:p14="http://schemas.microsoft.com/office/powerpoint/2010/main" val="1577008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A986EF2-5BBB-49B0-BE8F-1A7F3C0DFE9F}"/>
              </a:ext>
            </a:extLst>
          </p:cNvPr>
          <p:cNvCxnSpPr>
            <a:cxnSpLocks/>
          </p:cNvCxnSpPr>
          <p:nvPr/>
        </p:nvCxnSpPr>
        <p:spPr>
          <a:xfrm>
            <a:off x="9841807" y="3033086"/>
            <a:ext cx="2299648" cy="774394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Part1: 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6CDAC2-4BFE-4025-B5FC-519EAB91E14E}"/>
              </a:ext>
            </a:extLst>
          </p:cNvPr>
          <p:cNvGrpSpPr>
            <a:grpSpLocks noChangeAspect="1"/>
          </p:cNvGrpSpPr>
          <p:nvPr/>
        </p:nvGrpSpPr>
        <p:grpSpPr>
          <a:xfrm>
            <a:off x="494482" y="1485886"/>
            <a:ext cx="2269260" cy="2265386"/>
            <a:chOff x="3939371" y="2273467"/>
            <a:chExt cx="3703058" cy="36967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8853BF8-F65C-4A75-B5CB-784AE4026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52"/>
            <a:stretch/>
          </p:blipFill>
          <p:spPr>
            <a:xfrm>
              <a:off x="3939371" y="2273467"/>
              <a:ext cx="3703058" cy="3696736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5060B81-2739-4F27-89F8-63293EEE9414}"/>
                </a:ext>
              </a:extLst>
            </p:cNvPr>
            <p:cNvSpPr/>
            <p:nvPr/>
          </p:nvSpPr>
          <p:spPr>
            <a:xfrm>
              <a:off x="5381909" y="3752850"/>
              <a:ext cx="685516" cy="6975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A5BE72F-6907-4FA7-8F34-DDA32E435574}"/>
              </a:ext>
            </a:extLst>
          </p:cNvPr>
          <p:cNvGrpSpPr>
            <a:grpSpLocks noChangeAspect="1"/>
          </p:cNvGrpSpPr>
          <p:nvPr/>
        </p:nvGrpSpPr>
        <p:grpSpPr>
          <a:xfrm>
            <a:off x="3129179" y="1485887"/>
            <a:ext cx="2269259" cy="2265385"/>
            <a:chOff x="3838387" y="1415304"/>
            <a:chExt cx="2484125" cy="2479884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7459D9B-4D1A-4D3C-83D7-BE4458BAD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8387" y="1415304"/>
              <a:ext cx="2484125" cy="2479884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F81E32F-BEE5-4B76-843D-0749570AE82F}"/>
                </a:ext>
              </a:extLst>
            </p:cNvPr>
            <p:cNvSpPr/>
            <p:nvPr/>
          </p:nvSpPr>
          <p:spPr>
            <a:xfrm>
              <a:off x="4826546" y="2390827"/>
              <a:ext cx="459865" cy="467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B3628A2-0A36-4D9C-95DE-8AD528B7184F}"/>
              </a:ext>
            </a:extLst>
          </p:cNvPr>
          <p:cNvGrpSpPr>
            <a:grpSpLocks noChangeAspect="1"/>
          </p:cNvGrpSpPr>
          <p:nvPr/>
        </p:nvGrpSpPr>
        <p:grpSpPr>
          <a:xfrm>
            <a:off x="494481" y="4066870"/>
            <a:ext cx="2269260" cy="2314938"/>
            <a:chOff x="185332" y="5605213"/>
            <a:chExt cx="2484124" cy="253412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42A959E-7CE4-48BA-8B74-C76417F16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332" y="5605213"/>
              <a:ext cx="2484124" cy="2534127"/>
            </a:xfrm>
            <a:prstGeom prst="rect">
              <a:avLst/>
            </a:prstGeom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5F4622B-F38D-4111-8667-A6B4D264BB4A}"/>
                </a:ext>
              </a:extLst>
            </p:cNvPr>
            <p:cNvSpPr/>
            <p:nvPr/>
          </p:nvSpPr>
          <p:spPr>
            <a:xfrm>
              <a:off x="1146663" y="6644200"/>
              <a:ext cx="459865" cy="467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A058355-28C1-485A-A03F-26BC584F80F3}"/>
              </a:ext>
            </a:extLst>
          </p:cNvPr>
          <p:cNvGrpSpPr>
            <a:grpSpLocks noChangeAspect="1"/>
          </p:cNvGrpSpPr>
          <p:nvPr/>
        </p:nvGrpSpPr>
        <p:grpSpPr>
          <a:xfrm>
            <a:off x="3129179" y="4066870"/>
            <a:ext cx="2269260" cy="2314938"/>
            <a:chOff x="3194972" y="4040113"/>
            <a:chExt cx="2484124" cy="2534127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796B78C-7F44-4818-BC5F-4A147399F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8" b="-265"/>
            <a:stretch/>
          </p:blipFill>
          <p:spPr>
            <a:xfrm>
              <a:off x="3194972" y="4040113"/>
              <a:ext cx="2484124" cy="2534127"/>
            </a:xfrm>
            <a:prstGeom prst="rect">
              <a:avLst/>
            </a:prstGeom>
          </p:spPr>
        </p:pic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83CC78C-76E4-48C7-8C48-163474A13585}"/>
                </a:ext>
              </a:extLst>
            </p:cNvPr>
            <p:cNvSpPr/>
            <p:nvPr/>
          </p:nvSpPr>
          <p:spPr>
            <a:xfrm>
              <a:off x="4172330" y="5075671"/>
              <a:ext cx="459865" cy="467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C4086E5B-DDA2-4345-80CD-057E94D467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761" y="987728"/>
            <a:ext cx="2194864" cy="501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E47AAD4-DCB7-4726-ADB3-FA4F61A1325C}"/>
                  </a:ext>
                </a:extLst>
              </p:cNvPr>
              <p:cNvSpPr txBox="1"/>
              <p:nvPr/>
            </p:nvSpPr>
            <p:spPr>
              <a:xfrm>
                <a:off x="-4891" y="6590556"/>
                <a:ext cx="67327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&lt;Instantaneous pressure contour (a) </a:t>
                </a:r>
                <a14:m>
                  <m:oMath xmlns:m="http://schemas.openxmlformats.org/officeDocument/2006/math">
                    <m:r>
                      <a:rPr lang="en-US" altLang="ko-KR" sz="1400" b="1" i="0" dirty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ko-KR" sz="1400" b="1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 (b) </a:t>
                </a:r>
                <a14:m>
                  <m:oMath xmlns:m="http://schemas.openxmlformats.org/officeDocument/2006/math"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400" b="1" i="1" dirty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1/3, (c) </a:t>
                </a:r>
                <a14:m>
                  <m:oMath xmlns:m="http://schemas.openxmlformats.org/officeDocument/2006/math"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400" b="1" i="1" dirty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2/3 , (d) </a:t>
                </a:r>
                <a14:m>
                  <m:oMath xmlns:m="http://schemas.openxmlformats.org/officeDocument/2006/math"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400" b="1" i="1" dirty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 &gt;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E47AAD4-DCB7-4726-ADB3-FA4F61A13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1" y="6590556"/>
                <a:ext cx="6732724" cy="307777"/>
              </a:xfrm>
              <a:prstGeom prst="rect">
                <a:avLst/>
              </a:prstGeom>
              <a:blipFill>
                <a:blip r:embed="rId8"/>
                <a:stretch>
                  <a:fillRect l="-271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C3688F14-67EC-495C-B0BD-801EF757AACE}"/>
              </a:ext>
            </a:extLst>
          </p:cNvPr>
          <p:cNvSpPr txBox="1"/>
          <p:nvPr/>
        </p:nvSpPr>
        <p:spPr>
          <a:xfrm>
            <a:off x="1447512" y="3699591"/>
            <a:ext cx="53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9D5BF6-1844-4F1E-8D5B-48C226AB189D}"/>
              </a:ext>
            </a:extLst>
          </p:cNvPr>
          <p:cNvSpPr txBox="1"/>
          <p:nvPr/>
        </p:nvSpPr>
        <p:spPr>
          <a:xfrm>
            <a:off x="4060913" y="3704002"/>
            <a:ext cx="53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07F556-C8EB-4E77-851B-0B42B27FD23F}"/>
              </a:ext>
            </a:extLst>
          </p:cNvPr>
          <p:cNvSpPr txBox="1"/>
          <p:nvPr/>
        </p:nvSpPr>
        <p:spPr>
          <a:xfrm>
            <a:off x="1407189" y="6307931"/>
            <a:ext cx="53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283AFEA-8EFA-4A08-9362-3CD275682218}"/>
              </a:ext>
            </a:extLst>
          </p:cNvPr>
          <p:cNvSpPr txBox="1"/>
          <p:nvPr/>
        </p:nvSpPr>
        <p:spPr>
          <a:xfrm>
            <a:off x="4077640" y="6307931"/>
            <a:ext cx="53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07BD70C-3D41-4391-92E8-558CB33BAF2B}"/>
              </a:ext>
            </a:extLst>
          </p:cNvPr>
          <p:cNvCxnSpPr>
            <a:cxnSpLocks/>
          </p:cNvCxnSpPr>
          <p:nvPr/>
        </p:nvCxnSpPr>
        <p:spPr>
          <a:xfrm flipH="1">
            <a:off x="886163" y="1866968"/>
            <a:ext cx="1500391" cy="756603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88D7BF0-F155-423D-B282-5521480873BD}"/>
              </a:ext>
            </a:extLst>
          </p:cNvPr>
          <p:cNvCxnSpPr>
            <a:cxnSpLocks/>
          </p:cNvCxnSpPr>
          <p:nvPr/>
        </p:nvCxnSpPr>
        <p:spPr>
          <a:xfrm>
            <a:off x="3309229" y="1915467"/>
            <a:ext cx="262646" cy="461565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FD86163-DE3E-460A-9E67-2C8C05872F88}"/>
              </a:ext>
            </a:extLst>
          </p:cNvPr>
          <p:cNvCxnSpPr>
            <a:cxnSpLocks/>
          </p:cNvCxnSpPr>
          <p:nvPr/>
        </p:nvCxnSpPr>
        <p:spPr>
          <a:xfrm>
            <a:off x="3102080" y="1895592"/>
            <a:ext cx="307870" cy="2981208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62F978EA-F45F-472F-8734-ECE13879508A}"/>
              </a:ext>
            </a:extLst>
          </p:cNvPr>
          <p:cNvCxnSpPr>
            <a:cxnSpLocks/>
          </p:cNvCxnSpPr>
          <p:nvPr/>
        </p:nvCxnSpPr>
        <p:spPr>
          <a:xfrm flipH="1">
            <a:off x="1054637" y="1915467"/>
            <a:ext cx="1717145" cy="3135401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4909DF-3C66-4A01-9B39-1ED48991199D}"/>
              </a:ext>
            </a:extLst>
          </p:cNvPr>
          <p:cNvSpPr txBox="1"/>
          <p:nvPr/>
        </p:nvSpPr>
        <p:spPr>
          <a:xfrm>
            <a:off x="2448132" y="1532724"/>
            <a:ext cx="1041783" cy="33855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Fountain</a:t>
            </a:r>
            <a:endParaRPr lang="ko-KR" altLang="en-US" sz="16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E788C6D-E077-47C8-9679-68B7D1E4A5C4}"/>
              </a:ext>
            </a:extLst>
          </p:cNvPr>
          <p:cNvSpPr txBox="1"/>
          <p:nvPr/>
        </p:nvSpPr>
        <p:spPr>
          <a:xfrm>
            <a:off x="123687" y="858009"/>
            <a:ext cx="393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Twin impinging jets characteristics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AE65B8A-409D-4F5C-94C1-33E3AE9F4309}"/>
              </a:ext>
            </a:extLst>
          </p:cNvPr>
          <p:cNvSpPr txBox="1"/>
          <p:nvPr/>
        </p:nvSpPr>
        <p:spPr>
          <a:xfrm>
            <a:off x="3894663" y="3243777"/>
            <a:ext cx="1398711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Converging nozzle exit diameter</a:t>
            </a:r>
            <a:endParaRPr lang="ko-KR" altLang="en-US"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224117A-09C1-4080-8F63-817958E85545}"/>
              </a:ext>
            </a:extLst>
          </p:cNvPr>
          <p:cNvCxnSpPr>
            <a:cxnSpLocks/>
          </p:cNvCxnSpPr>
          <p:nvPr/>
        </p:nvCxnSpPr>
        <p:spPr>
          <a:xfrm flipH="1" flipV="1">
            <a:off x="4310743" y="2819954"/>
            <a:ext cx="76245" cy="41377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605053" y="987728"/>
            <a:ext cx="25890" cy="5608615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78381" y="1497126"/>
            <a:ext cx="103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Pressure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2CF90C-6139-4470-8E6B-3F47DC355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1211" y="3816197"/>
            <a:ext cx="6430244" cy="1989888"/>
          </a:xfrm>
          <a:prstGeom prst="rect">
            <a:avLst/>
          </a:prstGeom>
          <a:ln w="19050">
            <a:solidFill>
              <a:srgbClr val="00B050"/>
            </a:solidFill>
            <a:prstDash val="lgDashDot"/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D2FFDEC-9851-450C-A199-DD837275DC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8895" y="5876753"/>
            <a:ext cx="1582560" cy="355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F3274E1-3D06-48DE-9F14-1C7CA9E63381}"/>
              </a:ext>
            </a:extLst>
          </p:cNvPr>
          <p:cNvCxnSpPr>
            <a:cxnSpLocks/>
          </p:cNvCxnSpPr>
          <p:nvPr/>
        </p:nvCxnSpPr>
        <p:spPr>
          <a:xfrm flipV="1">
            <a:off x="7951169" y="5825507"/>
            <a:ext cx="907081" cy="460906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1CB0716-AD12-4A6E-89C6-C704148C1A64}"/>
              </a:ext>
            </a:extLst>
          </p:cNvPr>
          <p:cNvSpPr txBox="1"/>
          <p:nvPr/>
        </p:nvSpPr>
        <p:spPr>
          <a:xfrm>
            <a:off x="7720237" y="6252904"/>
            <a:ext cx="29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wave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altLang="ko-K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wave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  <a:endParaRPr lang="ko-KR" alt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4D33BB-01A7-409F-9F81-021CE9D66050}"/>
              </a:ext>
            </a:extLst>
          </p:cNvPr>
          <p:cNvCxnSpPr>
            <a:cxnSpLocks/>
          </p:cNvCxnSpPr>
          <p:nvPr/>
        </p:nvCxnSpPr>
        <p:spPr>
          <a:xfrm flipH="1" flipV="1">
            <a:off x="8050213" y="5825507"/>
            <a:ext cx="1282680" cy="50131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E532BE1-ED47-49FE-A2E7-EEFA8E742518}"/>
              </a:ext>
            </a:extLst>
          </p:cNvPr>
          <p:cNvCxnSpPr>
            <a:cxnSpLocks/>
          </p:cNvCxnSpPr>
          <p:nvPr/>
        </p:nvCxnSpPr>
        <p:spPr>
          <a:xfrm flipH="1" flipV="1">
            <a:off x="8501063" y="5825507"/>
            <a:ext cx="1127104" cy="48105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99C8621-815A-430E-91AD-9AF0E1DAE1D9}"/>
              </a:ext>
            </a:extLst>
          </p:cNvPr>
          <p:cNvCxnSpPr>
            <a:cxnSpLocks/>
          </p:cNvCxnSpPr>
          <p:nvPr/>
        </p:nvCxnSpPr>
        <p:spPr>
          <a:xfrm flipV="1">
            <a:off x="8727234" y="5825507"/>
            <a:ext cx="537416" cy="460908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22BCFDC-060A-4259-BE66-3F5FEB2D3B4A}"/>
              </a:ext>
            </a:extLst>
          </p:cNvPr>
          <p:cNvCxnSpPr>
            <a:cxnSpLocks/>
          </p:cNvCxnSpPr>
          <p:nvPr/>
        </p:nvCxnSpPr>
        <p:spPr>
          <a:xfrm flipH="1" flipV="1">
            <a:off x="9490821" y="5825507"/>
            <a:ext cx="508822" cy="4715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7B9671F-A024-4355-AFFD-51AA220D71F7}"/>
              </a:ext>
            </a:extLst>
          </p:cNvPr>
          <p:cNvCxnSpPr>
            <a:cxnSpLocks/>
          </p:cNvCxnSpPr>
          <p:nvPr/>
        </p:nvCxnSpPr>
        <p:spPr>
          <a:xfrm flipV="1">
            <a:off x="8892117" y="5825507"/>
            <a:ext cx="706966" cy="460906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88E4FE5-2D39-48FF-A035-DAE83A65885F}"/>
              </a:ext>
            </a:extLst>
          </p:cNvPr>
          <p:cNvSpPr txBox="1"/>
          <p:nvPr/>
        </p:nvSpPr>
        <p:spPr>
          <a:xfrm>
            <a:off x="6831769" y="5904721"/>
            <a:ext cx="126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Plate shock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992780-50CC-424B-8DCE-FD8878B7F9F8}"/>
              </a:ext>
            </a:extLst>
          </p:cNvPr>
          <p:cNvCxnSpPr>
            <a:cxnSpLocks/>
          </p:cNvCxnSpPr>
          <p:nvPr/>
        </p:nvCxnSpPr>
        <p:spPr>
          <a:xfrm flipH="1" flipV="1">
            <a:off x="6619214" y="5359265"/>
            <a:ext cx="649203" cy="54545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8D45AF8-FD32-4645-BB4E-5CB23CF253B3}"/>
              </a:ext>
            </a:extLst>
          </p:cNvPr>
          <p:cNvCxnSpPr>
            <a:cxnSpLocks/>
          </p:cNvCxnSpPr>
          <p:nvPr/>
        </p:nvCxnSpPr>
        <p:spPr>
          <a:xfrm flipV="1">
            <a:off x="7789514" y="5413924"/>
            <a:ext cx="2992709" cy="56523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871E1DB5-1D41-4896-8071-6DAA913E78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1239" y="1340252"/>
            <a:ext cx="6430244" cy="1692834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4A172E0-6D58-4184-9253-BC17E6B6F773}"/>
              </a:ext>
            </a:extLst>
          </p:cNvPr>
          <p:cNvSpPr/>
          <p:nvPr/>
        </p:nvSpPr>
        <p:spPr>
          <a:xfrm>
            <a:off x="8015889" y="2528047"/>
            <a:ext cx="1825917" cy="507670"/>
          </a:xfrm>
          <a:prstGeom prst="rect">
            <a:avLst/>
          </a:prstGeom>
          <a:noFill/>
          <a:ln w="1905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3995CE-D7E1-4DCB-88D4-1561F9807F90}"/>
              </a:ext>
            </a:extLst>
          </p:cNvPr>
          <p:cNvCxnSpPr/>
          <p:nvPr/>
        </p:nvCxnSpPr>
        <p:spPr>
          <a:xfrm flipH="1">
            <a:off x="5721239" y="3041803"/>
            <a:ext cx="2320540" cy="774394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15B2E76-887F-4418-BDC7-65F8A118F567}"/>
              </a:ext>
            </a:extLst>
          </p:cNvPr>
          <p:cNvCxnSpPr>
            <a:cxnSpLocks/>
          </p:cNvCxnSpPr>
          <p:nvPr/>
        </p:nvCxnSpPr>
        <p:spPr>
          <a:xfrm flipV="1">
            <a:off x="8195371" y="1789681"/>
            <a:ext cx="0" cy="11002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2DCDA5-1ECE-45B1-B8FF-87A053FF4D97}"/>
              </a:ext>
            </a:extLst>
          </p:cNvPr>
          <p:cNvSpPr txBox="1"/>
          <p:nvPr/>
        </p:nvSpPr>
        <p:spPr>
          <a:xfrm>
            <a:off x="6732723" y="1929510"/>
            <a:ext cx="146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Instability wave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7CC0E92-6EE1-491E-8BD8-6934B6C61340}"/>
                  </a:ext>
                </a:extLst>
              </p:cNvPr>
              <p:cNvSpPr txBox="1"/>
              <p:nvPr/>
            </p:nvSpPr>
            <p:spPr>
              <a:xfrm>
                <a:off x="40517" y="1201752"/>
                <a:ext cx="12350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sz="1200" b="0" i="0" dirty="0" smtClean="0">
                          <a:latin typeface="Cambria Math" panose="02040503050406030204" pitchFamily="18" charset="0"/>
                        </a:rPr>
                        <m:t>0.14 </m:t>
                      </m:r>
                      <m:r>
                        <m:rPr>
                          <m:sty m:val="p"/>
                        </m:rPr>
                        <a:rPr lang="en-US" altLang="ko-KR" sz="1200" b="0" i="0" dirty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7CC0E92-6EE1-491E-8BD8-6934B6C6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7" y="1201752"/>
                <a:ext cx="123508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그림 108">
            <a:extLst>
              <a:ext uri="{FF2B5EF4-FFF2-40B4-BE49-F238E27FC236}">
                <a16:creationId xmlns:a16="http://schemas.microsoft.com/office/drawing/2014/main" id="{73EAD1D5-97CC-44A9-A958-EFA392E0D5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635" y="883848"/>
            <a:ext cx="1902480" cy="44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0E2F6D94-B38B-4838-B110-9F6BBD528A7A}"/>
                  </a:ext>
                </a:extLst>
              </p:cNvPr>
              <p:cNvSpPr/>
              <p:nvPr/>
            </p:nvSpPr>
            <p:spPr>
              <a:xfrm>
                <a:off x="11404008" y="1945598"/>
                <a:ext cx="587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1" i="1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Ma</m:t>
                      </m:r>
                    </m:oMath>
                  </m:oMathPara>
                </a14:m>
                <a:endParaRPr lang="ko-KR" alt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0E2F6D94-B38B-4838-B110-9F6BBD528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08" y="1945598"/>
                <a:ext cx="58702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36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956239" y="6502168"/>
            <a:ext cx="279524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D5C5A5-5E37-415E-9F82-1959CADBA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7FB2086-027C-48AE-B9C3-5AB7A6B1167D}"/>
              </a:ext>
            </a:extLst>
          </p:cNvPr>
          <p:cNvGrpSpPr/>
          <p:nvPr/>
        </p:nvGrpSpPr>
        <p:grpSpPr>
          <a:xfrm>
            <a:off x="149824" y="1180630"/>
            <a:ext cx="6853760" cy="1692771"/>
            <a:chOff x="83784" y="1263203"/>
            <a:chExt cx="6853760" cy="16927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B9D61C-947C-425D-A7D6-0C76571C45C3}"/>
                </a:ext>
              </a:extLst>
            </p:cNvPr>
            <p:cNvSpPr txBox="1"/>
            <p:nvPr/>
          </p:nvSpPr>
          <p:spPr>
            <a:xfrm>
              <a:off x="843953" y="1263203"/>
              <a:ext cx="6093591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Introduction</a:t>
              </a:r>
            </a:p>
            <a:p>
              <a:pPr>
                <a:spcAft>
                  <a:spcPts val="800"/>
                </a:spcAft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Motivation</a:t>
              </a:r>
              <a:r>
                <a:rPr lang="ko-KR" altLang="en-US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&amp; Background </a:t>
              </a:r>
            </a:p>
            <a:p>
              <a:pPr>
                <a:spcAft>
                  <a:spcPts val="800"/>
                </a:spcAft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Research Objectives</a:t>
              </a:r>
            </a:p>
            <a:p>
              <a:pPr marL="285730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endPara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CE100A-D5E1-4901-9295-BA4BD83486F7}"/>
                </a:ext>
              </a:extLst>
            </p:cNvPr>
            <p:cNvSpPr txBox="1"/>
            <p:nvPr/>
          </p:nvSpPr>
          <p:spPr>
            <a:xfrm>
              <a:off x="83784" y="126320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01</a:t>
              </a:r>
              <a:endParaRPr lang="en-US" sz="24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0084E-0AF1-4F4E-BB03-62EF6BB7BD1F}"/>
              </a:ext>
            </a:extLst>
          </p:cNvPr>
          <p:cNvGrpSpPr/>
          <p:nvPr/>
        </p:nvGrpSpPr>
        <p:grpSpPr>
          <a:xfrm>
            <a:off x="149824" y="2734734"/>
            <a:ext cx="6853759" cy="4219011"/>
            <a:chOff x="83783" y="3242734"/>
            <a:chExt cx="6853759" cy="4219011"/>
          </a:xfrm>
        </p:grpSpPr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B485D9D2-A111-4119-BFD7-A7884AEA135E}"/>
                </a:ext>
              </a:extLst>
            </p:cNvPr>
            <p:cNvSpPr/>
            <p:nvPr/>
          </p:nvSpPr>
          <p:spPr>
            <a:xfrm>
              <a:off x="83783" y="3242734"/>
              <a:ext cx="30914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02</a:t>
              </a:r>
              <a:endParaRPr lang="en-US" altLang="ko-KR" sz="24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706E5946-EEA9-4E17-8308-8A7064AFE9F9}"/>
                </a:ext>
              </a:extLst>
            </p:cNvPr>
            <p:cNvSpPr/>
            <p:nvPr/>
          </p:nvSpPr>
          <p:spPr>
            <a:xfrm>
              <a:off x="843951" y="3245206"/>
              <a:ext cx="6093591" cy="4216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1: High-Fidelity Flow Analysis</a:t>
              </a:r>
            </a:p>
            <a:p>
              <a:pPr marL="342900" indent="-342900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</a:p>
            <a:p>
              <a:pPr lvl="1">
                <a:spcAft>
                  <a:spcPts val="800"/>
                </a:spcAft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Hybrid RANS - LES Model</a:t>
              </a:r>
            </a:p>
            <a:p>
              <a:pPr marL="742930" lvl="1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Adaptive Mesh Refinement (AMR)</a:t>
              </a:r>
            </a:p>
            <a:p>
              <a:pPr marL="742930" lvl="1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Modeling of fan - jet interaction</a:t>
              </a:r>
            </a:p>
            <a:p>
              <a:pPr lvl="1">
                <a:spcAft>
                  <a:spcPts val="800"/>
                </a:spcAft>
                <a:defRPr/>
              </a:pPr>
              <a:endPara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  <a:p>
              <a:pPr marL="342900" indent="-342900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2000" b="1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CFD Analysis &amp; Results</a:t>
              </a:r>
            </a:p>
            <a:p>
              <a:pPr marL="800100" lvl="1" indent="-342900">
                <a:spcAft>
                  <a:spcPts val="800"/>
                </a:spcAft>
                <a:buFontTx/>
                <a:buChar char="-"/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Numerical Setup &amp; Validation</a:t>
              </a:r>
            </a:p>
            <a:p>
              <a:pPr lvl="1">
                <a:spcAft>
                  <a:spcPts val="800"/>
                </a:spcAft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 Unsteady Vortical Structures</a:t>
              </a:r>
            </a:p>
            <a:p>
              <a:pPr>
                <a:spcAft>
                  <a:spcPts val="800"/>
                </a:spcAft>
                <a:defRPr/>
              </a:pPr>
              <a:endPara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E98C7C-68C8-4649-B924-96BBCD946CE2}"/>
              </a:ext>
            </a:extLst>
          </p:cNvPr>
          <p:cNvGrpSpPr/>
          <p:nvPr/>
        </p:nvGrpSpPr>
        <p:grpSpPr>
          <a:xfrm>
            <a:off x="5973103" y="1263205"/>
            <a:ext cx="2901879" cy="510555"/>
            <a:chOff x="5923199" y="3889262"/>
            <a:chExt cx="6043675" cy="510553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1984C5DE-809F-46FF-8906-B15F53A53B48}"/>
                </a:ext>
              </a:extLst>
            </p:cNvPr>
            <p:cNvSpPr/>
            <p:nvPr/>
          </p:nvSpPr>
          <p:spPr>
            <a:xfrm>
              <a:off x="6825864" y="3889262"/>
              <a:ext cx="5141010" cy="400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endParaRPr lang="en-US" altLang="ko-KR" sz="20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E0B37D18-871F-41F0-88AC-565061F7C488}"/>
                </a:ext>
              </a:extLst>
            </p:cNvPr>
            <p:cNvSpPr/>
            <p:nvPr/>
          </p:nvSpPr>
          <p:spPr>
            <a:xfrm>
              <a:off x="5923199" y="3938152"/>
              <a:ext cx="1848194" cy="461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03</a:t>
              </a:r>
              <a:endParaRPr lang="en-US" altLang="ko-KR" sz="2400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48879B45-01D6-4F55-9B76-96FF9DCC75C1}"/>
              </a:ext>
            </a:extLst>
          </p:cNvPr>
          <p:cNvSpPr/>
          <p:nvPr/>
        </p:nvSpPr>
        <p:spPr>
          <a:xfrm>
            <a:off x="6806675" y="1263206"/>
            <a:ext cx="511213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/>
            </a:pPr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Part 2: AI-Based Flow Prediction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>
              <a:spcAft>
                <a:spcPts val="800"/>
              </a:spcAft>
              <a:defRPr/>
            </a:pPr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-   High-Fidelity Data Interpolation</a:t>
            </a:r>
          </a:p>
          <a:p>
            <a:pPr marL="742930" lvl="1" indent="-285730">
              <a:spcAft>
                <a:spcPts val="800"/>
              </a:spcAft>
              <a:buFont typeface="나눔스퀘어_ac ExtraBold" panose="020B0600000101010101" pitchFamily="50" charset="-127"/>
              <a:buChar char="-"/>
              <a:defRPr/>
            </a:pPr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Fourier Neural Operator (FNO)</a:t>
            </a:r>
          </a:p>
          <a:p>
            <a:pPr marL="742930" lvl="1" indent="-285730">
              <a:spcAft>
                <a:spcPts val="800"/>
              </a:spcAft>
              <a:buFont typeface="나눔스퀘어_ac ExtraBold" panose="020B0600000101010101" pitchFamily="50" charset="-127"/>
              <a:buChar char="-"/>
              <a:defRPr/>
            </a:pPr>
            <a:endParaRPr lang="en-US" altLang="ko-KR" sz="2000" dirty="0">
              <a:solidFill>
                <a:srgbClr val="C00000"/>
              </a:solidFill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Prediction Results &amp; Discussion</a:t>
            </a:r>
          </a:p>
          <a:p>
            <a:pPr lvl="1">
              <a:spcAft>
                <a:spcPts val="800"/>
              </a:spcAft>
              <a:defRPr/>
            </a:pPr>
            <a:endParaRPr lang="en-US" altLang="ko-KR" sz="2000" dirty="0">
              <a:solidFill>
                <a:srgbClr val="C00000"/>
              </a:solidFill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90E037-1823-49DB-B437-649A51B75BCB}"/>
              </a:ext>
            </a:extLst>
          </p:cNvPr>
          <p:cNvGrpSpPr/>
          <p:nvPr/>
        </p:nvGrpSpPr>
        <p:grpSpPr>
          <a:xfrm>
            <a:off x="6079782" y="4509975"/>
            <a:ext cx="5283189" cy="892552"/>
            <a:chOff x="5546382" y="5173374"/>
            <a:chExt cx="5283189" cy="8925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87CC4-5211-4621-B145-592F5E3C63B3}"/>
                </a:ext>
              </a:extLst>
            </p:cNvPr>
            <p:cNvSpPr txBox="1"/>
            <p:nvPr/>
          </p:nvSpPr>
          <p:spPr>
            <a:xfrm>
              <a:off x="6379952" y="5173374"/>
              <a:ext cx="444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Conclusion </a:t>
              </a:r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266878A3-ED7A-43C2-B293-9F79FA68D399}"/>
                </a:ext>
              </a:extLst>
            </p:cNvPr>
            <p:cNvSpPr/>
            <p:nvPr/>
          </p:nvSpPr>
          <p:spPr>
            <a:xfrm>
              <a:off x="5546382" y="5173374"/>
              <a:ext cx="8874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04</a:t>
              </a:r>
              <a:endParaRPr lang="en-US" altLang="ko-KR" sz="24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7A2BB36-3A9C-425A-9BD6-77CC0A044DF5}"/>
                </a:ext>
              </a:extLst>
            </p:cNvPr>
            <p:cNvSpPr/>
            <p:nvPr/>
          </p:nvSpPr>
          <p:spPr>
            <a:xfrm>
              <a:off x="6379953" y="5665816"/>
              <a:ext cx="32688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30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 &amp; 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6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Part2: Methodology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C17468-5CB1-CF96-606E-F8802E8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4433" y="6502168"/>
            <a:ext cx="351330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B3EC6-12AC-816C-B801-C8D3E3FAA488}"/>
              </a:ext>
            </a:extLst>
          </p:cNvPr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it-IT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Interpolation for AI models</a:t>
            </a:r>
            <a:endParaRPr lang="en-US" altLang="ko-KR" sz="2400" b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4B3F44-5A37-45F6-B873-334236816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AADB97-D44D-43C6-8B87-239248E8F3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978" y="1423165"/>
            <a:ext cx="4787061" cy="75402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CF3D74-B2C0-4DD1-A584-C33419D22816}"/>
                  </a:ext>
                </a:extLst>
              </p:cNvPr>
              <p:cNvSpPr txBox="1"/>
              <p:nvPr/>
            </p:nvSpPr>
            <p:spPr>
              <a:xfrm>
                <a:off x="278490" y="2280683"/>
                <a:ext cx="5065667" cy="4273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value at a target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 is a weighted sum of </a:t>
                </a:r>
                <a:r>
                  <a:rPr lang="en-US" altLang="ko-KR" sz="16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ko-KR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surrounding stencil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​. </a:t>
                </a:r>
                <a:endParaRPr lang="en-US" altLang="ko-KR" sz="16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)≈</m:t>
                      </m:r>
                      <m:nary>
                        <m:naryPr>
                          <m:chr m:val="∑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error: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𝑙𝑜𝑐𝑎𝑙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𝑙𝑜𝑐𝑎𝑙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   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DRP (Dispersion Relation Preserving) Basis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ko-KR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kumimoji="0" lang="ko-KR" altLang="ko-KR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ko-KR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ko-KR" altLang="ko-KR" sz="1600" b="0" i="1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0" lang="ko-KR" altLang="ko-KR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​,</m:t>
                      </m:r>
                      <m:sSub>
                        <m:sSubPr>
                          <m:ctrlPr>
                            <a:rPr kumimoji="0" lang="en-US" altLang="ko-KR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ko-KR" altLang="ko-KR" sz="1600" b="0" i="1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ko-KR" altLang="ko-KR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​)=4⋅</m:t>
                      </m:r>
                      <m:f>
                        <m:fPr>
                          <m:ctrlPr>
                            <a:rPr kumimoji="0" lang="en-US" altLang="ko-KR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ko-KR" altLang="ko-KR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​</m:t>
                          </m:r>
                          <m:func>
                            <m:funcPr>
                              <m:ctrlPr>
                                <a:rPr kumimoji="0" lang="ko-KR" altLang="ko-KR" sz="16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ko-KR" altLang="ko-KR" sz="1600" b="0" i="0" u="none" strike="noStrike" cap="none" normalizeH="0" baseline="0" dirty="0" err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ko-KR" altLang="ko-KR" sz="16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ko-KR" altLang="ko-KR" sz="1600" b="0" i="1" u="none" strike="noStrike" cap="none" normalizeH="0" baseline="0" dirty="0" err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ko-KR" altLang="ko-KR" sz="1600" b="0" i="0" u="none" strike="noStrike" cap="none" normalizeH="0" baseline="0" dirty="0" err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kumimoji="0" lang="en-US" altLang="ko-KR" sz="16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ko-KR" altLang="ko-KR" sz="1600" b="0" i="1" u="none" strike="noStrike" cap="none" normalizeH="0" baseline="0" dirty="0" err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ko-KR" altLang="ko-KR" sz="1600" b="0" i="1" u="none" strike="noStrike" cap="none" normalizeH="0" baseline="0" dirty="0" err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kumimoji="0" lang="ko-KR" altLang="ko-KR" sz="16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ko-KR" altLang="ko-KR" sz="16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ko-KR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ko-KR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ko-KR" sz="1600" i="1" dirty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kumimoji="0" lang="ko-KR" altLang="ko-KR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​⋅</m:t>
                      </m:r>
                      <m:f>
                        <m:f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ko-KR" sz="1600" i="1" dirty="0">
                              <a:latin typeface="Cambria Math" panose="02040503050406030204" pitchFamily="18" charset="0"/>
                            </a:rPr>
                            <m:t>​</m:t>
                          </m:r>
                          <m:func>
                            <m:funcPr>
                              <m:ctrlPr>
                                <a:rPr lang="ko-KR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ko-KR" sz="1600" dirty="0" err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ko-KR" sz="1600" i="1" dirty="0" err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ko-KR" altLang="ko-KR" sz="1600" dirty="0" err="1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altLang="ko-KR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ko-KR" altLang="ko-KR" sz="1600" i="1" dirty="0" err="1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ko-KR" altLang="ko-KR" sz="1600" i="1" dirty="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ko-KR" altLang="ko-KR" sz="16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ko-K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ko-KR" altLang="ko-KR" sz="1600" i="1" dirty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kumimoji="0" lang="ko-KR" altLang="ko-KR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​ </m:t>
                      </m:r>
                    </m:oMath>
                  </m:oMathPara>
                </a14:m>
                <a:endPara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CF3D74-B2C0-4DD1-A584-C33419D2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90" y="2280683"/>
                <a:ext cx="5065667" cy="4273414"/>
              </a:xfrm>
              <a:prstGeom prst="rect">
                <a:avLst/>
              </a:prstGeom>
              <a:blipFill>
                <a:blip r:embed="rId5"/>
                <a:stretch>
                  <a:fillRect l="-2527" t="-14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1ED098-C470-4291-AEFC-0EDF6C29C3DE}"/>
                  </a:ext>
                </a:extLst>
              </p:cNvPr>
              <p:cNvSpPr txBox="1"/>
              <p:nvPr/>
            </p:nvSpPr>
            <p:spPr>
              <a:xfrm>
                <a:off x="5822850" y="1423165"/>
                <a:ext cx="5203226" cy="1214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Construction: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1ED098-C470-4291-AEFC-0EDF6C29C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50" y="1423165"/>
                <a:ext cx="5203226" cy="1214371"/>
              </a:xfrm>
              <a:prstGeom prst="rect">
                <a:avLst/>
              </a:prstGeom>
              <a:blipFill>
                <a:blip r:embed="rId6"/>
                <a:stretch>
                  <a:fillRect l="-2342" t="-5000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5">
            <a:extLst>
              <a:ext uri="{FF2B5EF4-FFF2-40B4-BE49-F238E27FC236}">
                <a16:creationId xmlns:a16="http://schemas.microsoft.com/office/drawing/2014/main" id="{B28A592D-677D-4B34-9309-4B779F99C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9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94B4C08-A31A-4944-92C2-05A2F616F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53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038359CE-5314-4711-A114-CC70170BA5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86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8C8F40B5-6AE8-4577-A281-07F6E92AEB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93385942-6682-47F4-9BDB-69CA6114B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00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A809E32E-79A9-40B6-9EB7-9CFA43571D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0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B432956-A67D-4890-9F94-21739587A6AF}"/>
              </a:ext>
            </a:extLst>
          </p:cNvPr>
          <p:cNvCxnSpPr>
            <a:cxnSpLocks/>
          </p:cNvCxnSpPr>
          <p:nvPr/>
        </p:nvCxnSpPr>
        <p:spPr>
          <a:xfrm>
            <a:off x="5484444" y="1547310"/>
            <a:ext cx="0" cy="4954858"/>
          </a:xfrm>
          <a:prstGeom prst="line">
            <a:avLst/>
          </a:prstGeom>
          <a:ln w="952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4">
                <a:extLst>
                  <a:ext uri="{FF2B5EF4-FFF2-40B4-BE49-F238E27FC236}">
                    <a16:creationId xmlns:a16="http://schemas.microsoft.com/office/drawing/2014/main" id="{CA34D64E-56DC-4B6D-AE5F-3E26BA07A05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4433" y="3001113"/>
              <a:ext cx="5572757" cy="1127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6595">
                      <a:extLst>
                        <a:ext uri="{9D8B030D-6E8A-4147-A177-3AD203B41FA5}">
                          <a16:colId xmlns:a16="http://schemas.microsoft.com/office/drawing/2014/main" val="1101065209"/>
                        </a:ext>
                      </a:extLst>
                    </a:gridCol>
                    <a:gridCol w="1044052">
                      <a:extLst>
                        <a:ext uri="{9D8B030D-6E8A-4147-A177-3AD203B41FA5}">
                          <a16:colId xmlns:a16="http://schemas.microsoft.com/office/drawing/2014/main" val="4081391649"/>
                        </a:ext>
                      </a:extLst>
                    </a:gridCol>
                    <a:gridCol w="1021080">
                      <a:extLst>
                        <a:ext uri="{9D8B030D-6E8A-4147-A177-3AD203B41FA5}">
                          <a16:colId xmlns:a16="http://schemas.microsoft.com/office/drawing/2014/main" val="1097945323"/>
                        </a:ext>
                      </a:extLst>
                    </a:gridCol>
                    <a:gridCol w="1640840">
                      <a:extLst>
                        <a:ext uri="{9D8B030D-6E8A-4147-A177-3AD203B41FA5}">
                          <a16:colId xmlns:a16="http://schemas.microsoft.com/office/drawing/2014/main" val="2813476020"/>
                        </a:ext>
                      </a:extLst>
                    </a:gridCol>
                    <a:gridCol w="1170190">
                      <a:extLst>
                        <a:ext uri="{9D8B030D-6E8A-4147-A177-3AD203B41FA5}">
                          <a16:colId xmlns:a16="http://schemas.microsoft.com/office/drawing/2014/main" val="43499426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Interpolation method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C. Tam’s (DRP) 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IDW (Inverse Distance Weighted)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Linear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1081451"/>
                      </a:ext>
                    </a:extLst>
                  </a:tr>
                  <a:tr h="185420">
                    <a:tc rowSpan="2"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Density 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0.920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0.919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0.744</a:t>
                          </a: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348856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Pressure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0.905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0.905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0.758</a:t>
                          </a: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1819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4">
                <a:extLst>
                  <a:ext uri="{FF2B5EF4-FFF2-40B4-BE49-F238E27FC236}">
                    <a16:creationId xmlns:a16="http://schemas.microsoft.com/office/drawing/2014/main" id="{CA34D64E-56DC-4B6D-AE5F-3E26BA07A05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84433" y="3001113"/>
              <a:ext cx="5572757" cy="1127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6595">
                      <a:extLst>
                        <a:ext uri="{9D8B030D-6E8A-4147-A177-3AD203B41FA5}">
                          <a16:colId xmlns:a16="http://schemas.microsoft.com/office/drawing/2014/main" val="1101065209"/>
                        </a:ext>
                      </a:extLst>
                    </a:gridCol>
                    <a:gridCol w="1044052">
                      <a:extLst>
                        <a:ext uri="{9D8B030D-6E8A-4147-A177-3AD203B41FA5}">
                          <a16:colId xmlns:a16="http://schemas.microsoft.com/office/drawing/2014/main" val="4081391649"/>
                        </a:ext>
                      </a:extLst>
                    </a:gridCol>
                    <a:gridCol w="1021080">
                      <a:extLst>
                        <a:ext uri="{9D8B030D-6E8A-4147-A177-3AD203B41FA5}">
                          <a16:colId xmlns:a16="http://schemas.microsoft.com/office/drawing/2014/main" val="1097945323"/>
                        </a:ext>
                      </a:extLst>
                    </a:gridCol>
                    <a:gridCol w="1640840">
                      <a:extLst>
                        <a:ext uri="{9D8B030D-6E8A-4147-A177-3AD203B41FA5}">
                          <a16:colId xmlns:a16="http://schemas.microsoft.com/office/drawing/2014/main" val="2813476020"/>
                        </a:ext>
                      </a:extLst>
                    </a:gridCol>
                    <a:gridCol w="1170190">
                      <a:extLst>
                        <a:ext uri="{9D8B030D-6E8A-4147-A177-3AD203B41FA5}">
                          <a16:colId xmlns:a16="http://schemas.microsoft.com/office/drawing/2014/main" val="434994264"/>
                        </a:ext>
                      </a:extLst>
                    </a:gridCol>
                  </a:tblGrid>
                  <a:tr h="518160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Interpolation method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C. Tam’s (DRP) 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IDW (Inverse Distance Weighted)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Linear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1081451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877" t="-85149" r="-704386" b="-9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Density 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0.920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0.919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0.744</a:t>
                          </a: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348856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Pressure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0.905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0.905</a:t>
                          </a:r>
                          <a:endParaRPr lang="ko-KR" alt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0.758</a:t>
                          </a: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18199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818A3C-9962-4CEA-B646-B70D420F4759}"/>
                  </a:ext>
                </a:extLst>
              </p:cNvPr>
              <p:cNvSpPr txBox="1"/>
              <p:nvPr/>
            </p:nvSpPr>
            <p:spPr>
              <a:xfrm>
                <a:off x="5822848" y="4529525"/>
                <a:ext cx="5773405" cy="1778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1600" b="0" dirty="0">
                  <a:latin typeface="Times New Roman" panose="02020603050405020304" pitchFamily="18" charset="0"/>
                </a:endParaRPr>
              </a:p>
              <a:p>
                <a:endParaRPr lang="en-US" altLang="ko-KR" sz="1600" b="0" dirty="0"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818A3C-9962-4CEA-B646-B70D420F4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48" y="4529525"/>
                <a:ext cx="5773405" cy="1778949"/>
              </a:xfrm>
              <a:prstGeom prst="rect">
                <a:avLst/>
              </a:prstGeom>
              <a:blipFill>
                <a:blip r:embed="rId8"/>
                <a:stretch>
                  <a:fillRect l="-2112" t="-3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7C0F5292-71D6-40BB-9E8F-05CFD0E36AD4}"/>
              </a:ext>
            </a:extLst>
          </p:cNvPr>
          <p:cNvSpPr txBox="1"/>
          <p:nvPr/>
        </p:nvSpPr>
        <p:spPr>
          <a:xfrm>
            <a:off x="7492365" y="4193890"/>
            <a:ext cx="3774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&lt;Evaluated at the bottom wall&gt;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7B2B51-1198-45C1-8F0E-AF624C0CA0C8}"/>
              </a:ext>
            </a:extLst>
          </p:cNvPr>
          <p:cNvSpPr txBox="1"/>
          <p:nvPr/>
        </p:nvSpPr>
        <p:spPr>
          <a:xfrm>
            <a:off x="4291937" y="1395971"/>
            <a:ext cx="1397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Source : </a:t>
            </a:r>
            <a:r>
              <a:rPr lang="fi-FI" altLang="ko-KR" sz="9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C.Tam</a:t>
            </a:r>
            <a:endParaRPr lang="ko-KR" altLang="en-US" sz="9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E35C4E-FA00-4152-9B6D-9B6BE586E206}"/>
                  </a:ext>
                </a:extLst>
              </p:cNvPr>
              <p:cNvSpPr txBox="1"/>
              <p:nvPr/>
            </p:nvSpPr>
            <p:spPr>
              <a:xfrm>
                <a:off x="5834013" y="6186433"/>
                <a:ext cx="29306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setting </a:t>
                </a:r>
                <a14:m>
                  <m:oMath xmlns:m="http://schemas.openxmlformats.org/officeDocument/2006/math">
                    <m:r>
                      <a:rPr lang="ko-KR" altLang="ko-KR" sz="1600" i="1" dirty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altLang="ko-KR" sz="1600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E35C4E-FA00-4152-9B6D-9B6BE586E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013" y="6186433"/>
                <a:ext cx="2930623" cy="246221"/>
              </a:xfrm>
              <a:prstGeom prst="rect">
                <a:avLst/>
              </a:prstGeom>
              <a:blipFill>
                <a:blip r:embed="rId9"/>
                <a:stretch>
                  <a:fillRect l="-4158" t="-27500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89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BA3FA7E-CF87-4A7C-B050-307EE328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03" y="1859436"/>
            <a:ext cx="10170072" cy="4937604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073CC5B-672B-4545-ACC6-D988825871FB}"/>
              </a:ext>
            </a:extLst>
          </p:cNvPr>
          <p:cNvSpPr txBox="1"/>
          <p:nvPr/>
        </p:nvSpPr>
        <p:spPr>
          <a:xfrm>
            <a:off x="1397000" y="5332214"/>
            <a:ext cx="15189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Part2: Methodology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B3EC6-12AC-816C-B801-C8D3E3FAA488}"/>
              </a:ext>
            </a:extLst>
          </p:cNvPr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Fourier Neural Operator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5BAD1EF-D31D-424D-B4DA-C938085F1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9160" y="879856"/>
            <a:ext cx="3441714" cy="1072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B6EF6-9556-4518-B2F1-34002066E858}"/>
              </a:ext>
            </a:extLst>
          </p:cNvPr>
          <p:cNvSpPr txBox="1"/>
          <p:nvPr/>
        </p:nvSpPr>
        <p:spPr>
          <a:xfrm>
            <a:off x="9408161" y="1675275"/>
            <a:ext cx="22656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regressive mechanism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93065-67B6-400E-8522-4C67B45CEE83}"/>
                  </a:ext>
                </a:extLst>
              </p:cNvPr>
              <p:cNvSpPr txBox="1"/>
              <p:nvPr/>
            </p:nvSpPr>
            <p:spPr>
              <a:xfrm>
                <a:off x="1248410" y="5296654"/>
                <a:ext cx="1799590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pl-PL" sz="1800" i="1" dirty="0" smtClean="0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l-PL" altLang="ko-KR" sz="180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altLang="ko-KR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pl-PL" altLang="ko-KR" sz="1800" i="1" dirty="0" smtClean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8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93065-67B6-400E-8522-4C67B45C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10" y="5296654"/>
                <a:ext cx="1799590" cy="369332"/>
              </a:xfrm>
              <a:prstGeom prst="rect">
                <a:avLst/>
              </a:prstGeom>
              <a:blipFill>
                <a:blip r:embed="rId5"/>
                <a:stretch>
                  <a:fillRect l="-678" r="-1017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4E129-6A66-4C5E-8BD9-33F22624A6BB}"/>
                  </a:ext>
                </a:extLst>
              </p:cNvPr>
              <p:cNvSpPr txBox="1"/>
              <p:nvPr/>
            </p:nvSpPr>
            <p:spPr>
              <a:xfrm>
                <a:off x="839470" y="5980182"/>
                <a:ext cx="19088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ko-KR" sz="1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4E129-6A66-4C5E-8BD9-33F22624A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70" y="5980182"/>
                <a:ext cx="1908810" cy="646331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5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956239" y="6502168"/>
            <a:ext cx="279524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D5C5A5-5E37-415E-9F82-1959CADBA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7FB2086-027C-48AE-B9C3-5AB7A6B1167D}"/>
              </a:ext>
            </a:extLst>
          </p:cNvPr>
          <p:cNvGrpSpPr/>
          <p:nvPr/>
        </p:nvGrpSpPr>
        <p:grpSpPr>
          <a:xfrm>
            <a:off x="149824" y="1180630"/>
            <a:ext cx="6853760" cy="1692771"/>
            <a:chOff x="83784" y="1263203"/>
            <a:chExt cx="6853760" cy="16927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B9D61C-947C-425D-A7D6-0C76571C45C3}"/>
                </a:ext>
              </a:extLst>
            </p:cNvPr>
            <p:cNvSpPr txBox="1"/>
            <p:nvPr/>
          </p:nvSpPr>
          <p:spPr>
            <a:xfrm>
              <a:off x="843953" y="1263203"/>
              <a:ext cx="6093591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r>
                <a:rPr lang="en-US" altLang="ko-KR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Introduction</a:t>
              </a:r>
            </a:p>
            <a:p>
              <a:pPr>
                <a:spcAft>
                  <a:spcPts val="800"/>
                </a:spcAft>
                <a:defRPr/>
              </a:pPr>
              <a:r>
                <a:rPr lang="en-US" altLang="ko-KR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Motivation</a:t>
              </a:r>
              <a:r>
                <a:rPr lang="ko-KR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&amp; Background </a:t>
              </a:r>
            </a:p>
            <a:p>
              <a:pPr>
                <a:spcAft>
                  <a:spcPts val="800"/>
                </a:spcAft>
                <a:defRPr/>
              </a:pPr>
              <a:r>
                <a:rPr lang="en-US" altLang="ko-KR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Research Objectives</a:t>
              </a:r>
            </a:p>
            <a:p>
              <a:pPr marL="285730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endPara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CE100A-D5E1-4901-9295-BA4BD83486F7}"/>
                </a:ext>
              </a:extLst>
            </p:cNvPr>
            <p:cNvSpPr txBox="1"/>
            <p:nvPr/>
          </p:nvSpPr>
          <p:spPr>
            <a:xfrm>
              <a:off x="83784" y="126320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01</a:t>
              </a:r>
              <a:endPara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0084E-0AF1-4F4E-BB03-62EF6BB7BD1F}"/>
              </a:ext>
            </a:extLst>
          </p:cNvPr>
          <p:cNvGrpSpPr/>
          <p:nvPr/>
        </p:nvGrpSpPr>
        <p:grpSpPr>
          <a:xfrm>
            <a:off x="149824" y="2734734"/>
            <a:ext cx="6853759" cy="4219011"/>
            <a:chOff x="83783" y="3242734"/>
            <a:chExt cx="6853759" cy="4219011"/>
          </a:xfrm>
        </p:grpSpPr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B485D9D2-A111-4119-BFD7-A7884AEA135E}"/>
                </a:ext>
              </a:extLst>
            </p:cNvPr>
            <p:cNvSpPr/>
            <p:nvPr/>
          </p:nvSpPr>
          <p:spPr>
            <a:xfrm>
              <a:off x="83783" y="3242734"/>
              <a:ext cx="30914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02</a:t>
              </a:r>
              <a:endParaRPr lang="en-US" altLang="ko-KR" sz="24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706E5946-EEA9-4E17-8308-8A7064AFE9F9}"/>
                </a:ext>
              </a:extLst>
            </p:cNvPr>
            <p:cNvSpPr/>
            <p:nvPr/>
          </p:nvSpPr>
          <p:spPr>
            <a:xfrm>
              <a:off x="843951" y="3245206"/>
              <a:ext cx="6093591" cy="4216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1: High-Fidelity Flow Analysis</a:t>
              </a:r>
            </a:p>
            <a:p>
              <a:pPr marL="342900" indent="-342900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</a:p>
            <a:p>
              <a:pPr lvl="1">
                <a:spcAft>
                  <a:spcPts val="800"/>
                </a:spcAft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Hybrid RANS - LES Model</a:t>
              </a:r>
            </a:p>
            <a:p>
              <a:pPr marL="742930" lvl="1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Adaptive Mesh Refinement (AMR)</a:t>
              </a:r>
            </a:p>
            <a:p>
              <a:pPr marL="742930" lvl="1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Modeling of fan - jet interaction</a:t>
              </a:r>
            </a:p>
            <a:p>
              <a:pPr lvl="1">
                <a:spcAft>
                  <a:spcPts val="800"/>
                </a:spcAft>
                <a:defRPr/>
              </a:pPr>
              <a:endPara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  <a:p>
              <a:pPr marL="342900" indent="-342900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2000" b="1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CFD Analysis &amp; Results</a:t>
              </a:r>
            </a:p>
            <a:p>
              <a:pPr marL="800100" lvl="1" indent="-342900">
                <a:spcAft>
                  <a:spcPts val="800"/>
                </a:spcAft>
                <a:buFontTx/>
                <a:buChar char="-"/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Numerical Setup &amp; Validation</a:t>
              </a:r>
            </a:p>
            <a:p>
              <a:pPr lvl="1">
                <a:spcAft>
                  <a:spcPts val="800"/>
                </a:spcAft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 Unsteady Vortical Structures</a:t>
              </a:r>
            </a:p>
            <a:p>
              <a:pPr>
                <a:spcAft>
                  <a:spcPts val="800"/>
                </a:spcAft>
                <a:defRPr/>
              </a:pPr>
              <a:endPara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E98C7C-68C8-4649-B924-96BBCD946CE2}"/>
              </a:ext>
            </a:extLst>
          </p:cNvPr>
          <p:cNvGrpSpPr/>
          <p:nvPr/>
        </p:nvGrpSpPr>
        <p:grpSpPr>
          <a:xfrm>
            <a:off x="5973103" y="1263205"/>
            <a:ext cx="2901879" cy="510555"/>
            <a:chOff x="5923199" y="3889262"/>
            <a:chExt cx="6043675" cy="510553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1984C5DE-809F-46FF-8906-B15F53A53B48}"/>
                </a:ext>
              </a:extLst>
            </p:cNvPr>
            <p:cNvSpPr/>
            <p:nvPr/>
          </p:nvSpPr>
          <p:spPr>
            <a:xfrm>
              <a:off x="6825864" y="3889262"/>
              <a:ext cx="5141010" cy="400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endParaRPr lang="en-US" altLang="ko-KR" sz="20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E0B37D18-871F-41F0-88AC-565061F7C488}"/>
                </a:ext>
              </a:extLst>
            </p:cNvPr>
            <p:cNvSpPr/>
            <p:nvPr/>
          </p:nvSpPr>
          <p:spPr>
            <a:xfrm>
              <a:off x="5923199" y="3938152"/>
              <a:ext cx="1848194" cy="461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03</a:t>
              </a:r>
              <a:endParaRPr lang="en-US" altLang="ko-KR" sz="24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48879B45-01D6-4F55-9B76-96FF9DCC75C1}"/>
              </a:ext>
            </a:extLst>
          </p:cNvPr>
          <p:cNvSpPr/>
          <p:nvPr/>
        </p:nvSpPr>
        <p:spPr>
          <a:xfrm>
            <a:off x="6806675" y="1263206"/>
            <a:ext cx="511213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/>
            </a:pPr>
            <a:r>
              <a:rPr lang="en-US" altLang="ko-KR" sz="24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Part 2: AI-Based Flow Prediction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>
              <a:spcAft>
                <a:spcPts val="800"/>
              </a:spcAft>
              <a:defRPr/>
            </a:pPr>
            <a:r>
              <a: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-   High-Fidelity Data Interpolation</a:t>
            </a:r>
          </a:p>
          <a:p>
            <a:pPr marL="742930" lvl="1" indent="-285730">
              <a:spcAft>
                <a:spcPts val="800"/>
              </a:spcAft>
              <a:buFont typeface="나눔스퀘어_ac ExtraBold" panose="020B0600000101010101" pitchFamily="50" charset="-127"/>
              <a:buChar char="-"/>
              <a:defRPr/>
            </a:pPr>
            <a:r>
              <a: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Fourier Neural Operator (FNO)</a:t>
            </a:r>
          </a:p>
          <a:p>
            <a:pPr marL="742930" lvl="1" indent="-285730">
              <a:spcAft>
                <a:spcPts val="800"/>
              </a:spcAft>
              <a:buFont typeface="나눔스퀘어_ac ExtraBold" panose="020B0600000101010101" pitchFamily="50" charset="-127"/>
              <a:buChar char="-"/>
              <a:defRPr/>
            </a:pPr>
            <a:endParaRPr lang="en-US" altLang="ko-KR" sz="2000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Prediction Results &amp; Discussion</a:t>
            </a:r>
          </a:p>
          <a:p>
            <a:pPr lvl="1">
              <a:spcAft>
                <a:spcPts val="800"/>
              </a:spcAft>
              <a:defRPr/>
            </a:pPr>
            <a:endParaRPr lang="en-US" altLang="ko-KR" sz="2000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90E037-1823-49DB-B437-649A51B75BCB}"/>
              </a:ext>
            </a:extLst>
          </p:cNvPr>
          <p:cNvGrpSpPr/>
          <p:nvPr/>
        </p:nvGrpSpPr>
        <p:grpSpPr>
          <a:xfrm>
            <a:off x="6079782" y="4509975"/>
            <a:ext cx="5283189" cy="892552"/>
            <a:chOff x="5546382" y="5173374"/>
            <a:chExt cx="5283189" cy="8925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87CC4-5211-4621-B145-592F5E3C63B3}"/>
                </a:ext>
              </a:extLst>
            </p:cNvPr>
            <p:cNvSpPr txBox="1"/>
            <p:nvPr/>
          </p:nvSpPr>
          <p:spPr>
            <a:xfrm>
              <a:off x="6379952" y="5173374"/>
              <a:ext cx="444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Conclusion </a:t>
              </a:r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266878A3-ED7A-43C2-B293-9F79FA68D399}"/>
                </a:ext>
              </a:extLst>
            </p:cNvPr>
            <p:cNvSpPr/>
            <p:nvPr/>
          </p:nvSpPr>
          <p:spPr>
            <a:xfrm>
              <a:off x="5546382" y="5173374"/>
              <a:ext cx="8874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04</a:t>
              </a:r>
              <a:endParaRPr lang="en-US" altLang="ko-KR" sz="24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7A2BB36-3A9C-425A-9BD6-77CC0A044DF5}"/>
                </a:ext>
              </a:extLst>
            </p:cNvPr>
            <p:cNvSpPr/>
            <p:nvPr/>
          </p:nvSpPr>
          <p:spPr>
            <a:xfrm>
              <a:off x="6379953" y="5665816"/>
              <a:ext cx="32688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30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 &amp; 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7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E481-4D65-69FD-E23B-CF75B797B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6F348C3-394D-342E-A9D4-597C635930BB}"/>
              </a:ext>
            </a:extLst>
          </p:cNvPr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>
              <a:extLst>
                <a:ext uri="{FF2B5EF4-FFF2-40B4-BE49-F238E27FC236}">
                  <a16:creationId xmlns:a16="http://schemas.microsoft.com/office/drawing/2014/main" id="{252A6617-7B0D-BDC5-7BBB-E7A21494000F}"/>
                </a:ext>
              </a:extLst>
            </p:cNvPr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>
              <a:extLst>
                <a:ext uri="{FF2B5EF4-FFF2-40B4-BE49-F238E27FC236}">
                  <a16:creationId xmlns:a16="http://schemas.microsoft.com/office/drawing/2014/main" id="{C3EE0956-CB8F-32BC-53BF-DBD48855972A}"/>
                </a:ext>
              </a:extLst>
            </p:cNvPr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4E76C18-C73D-969D-E068-CDC3584699CF}"/>
              </a:ext>
            </a:extLst>
          </p:cNvPr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Part2: 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DFF52634-E5B8-941B-FF16-D35830A3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4433" y="6502168"/>
            <a:ext cx="351330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74D1F-12B7-1217-B036-95DB0C841E35}"/>
              </a:ext>
            </a:extLst>
          </p:cNvPr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FNO Results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5CCBDB3-A425-8B9E-1821-3F052634B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sp>
        <p:nvSpPr>
          <p:cNvPr id="23" name="AutoShape 5">
            <a:extLst>
              <a:ext uri="{FF2B5EF4-FFF2-40B4-BE49-F238E27FC236}">
                <a16:creationId xmlns:a16="http://schemas.microsoft.com/office/drawing/2014/main" id="{F23F3C4F-DA32-AB55-1C02-3F9C3AFE58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9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FCA528F6-E0E0-33A4-5910-2875B900DA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53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086708AA-77FC-4CA0-C6AB-68F0782439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86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0694DDB5-9721-6102-D64B-489863141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CC468CE4-E1CB-99C6-98C6-86F70D36F7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00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D756A424-9527-0E7A-2D79-8DB93F326C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0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F46-46BF-9B7D-F0A8-66DEEE6EE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759384"/>
              </p:ext>
            </p:extLst>
          </p:nvPr>
        </p:nvGraphicFramePr>
        <p:xfrm>
          <a:off x="6651625" y="1777101"/>
          <a:ext cx="4508500" cy="2194560"/>
        </p:xfrm>
        <a:graphic>
          <a:graphicData uri="http://schemas.openxmlformats.org/drawingml/2006/table">
            <a:tbl>
              <a:tblPr/>
              <a:tblGrid>
                <a:gridCol w="2254250">
                  <a:extLst>
                    <a:ext uri="{9D8B030D-6E8A-4147-A177-3AD203B41FA5}">
                      <a16:colId xmlns:a16="http://schemas.microsoft.com/office/drawing/2014/main" val="2312036055"/>
                    </a:ext>
                  </a:extLst>
                </a:gridCol>
                <a:gridCol w="2254250">
                  <a:extLst>
                    <a:ext uri="{9D8B030D-6E8A-4147-A177-3AD203B41FA5}">
                      <a16:colId xmlns:a16="http://schemas.microsoft.com/office/drawing/2014/main" val="3067796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404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channels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541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channels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61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Hidden channel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686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modes (height)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526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modes (width)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76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 (Number</a:t>
                      </a:r>
                      <a:r>
                        <a:rPr lang="en-US" sz="12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Fourier Layer)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062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10563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C79B7E-4395-E92A-A438-C28EBDE3A1B5}"/>
              </a:ext>
            </a:extLst>
          </p:cNvPr>
          <p:cNvSpPr/>
          <p:nvPr/>
        </p:nvSpPr>
        <p:spPr>
          <a:xfrm>
            <a:off x="651540" y="5153538"/>
            <a:ext cx="49070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-Fidelity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(IDDES)</a:t>
            </a:r>
            <a:endParaRPr lang="ko-KR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2.03e-4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seconds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CPU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cores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5412EF-78DE-12C6-122D-A40CA829E17B}"/>
              </a:ext>
            </a:extLst>
          </p:cNvPr>
          <p:cNvSpPr txBox="1"/>
          <p:nvPr/>
        </p:nvSpPr>
        <p:spPr>
          <a:xfrm>
            <a:off x="455578" y="1656181"/>
            <a:ext cx="56558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1e-6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 *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timestep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FNO: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2.03e-4s,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203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162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ko-KR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21 </a:t>
            </a:r>
            <a:r>
              <a:rPr lang="ko-K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ko-KR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DB59D9-8654-A071-8674-6F814DA56B60}"/>
              </a:ext>
            </a:extLst>
          </p:cNvPr>
          <p:cNvSpPr txBox="1"/>
          <p:nvPr/>
        </p:nvSpPr>
        <p:spPr>
          <a:xfrm>
            <a:off x="6010275" y="515353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Prediction (FNO)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the same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2.03e-4 seconds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physical time: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inference time: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0.741 seconds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GPU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04069A3-2BCC-4147-CCBC-C916FC9E20B7}"/>
              </a:ext>
            </a:extLst>
          </p:cNvPr>
          <p:cNvSpPr/>
          <p:nvPr/>
        </p:nvSpPr>
        <p:spPr>
          <a:xfrm>
            <a:off x="651540" y="5087552"/>
            <a:ext cx="11068020" cy="1077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Part2: 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C17468-5CB1-CF96-606E-F8802E8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4433" y="6502168"/>
            <a:ext cx="351330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B3EC6-12AC-816C-B801-C8D3E3FAA488}"/>
              </a:ext>
            </a:extLst>
          </p:cNvPr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FNO Results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4B3F44-5A37-45F6-B873-3342368166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sp>
        <p:nvSpPr>
          <p:cNvPr id="23" name="AutoShape 5">
            <a:extLst>
              <a:ext uri="{FF2B5EF4-FFF2-40B4-BE49-F238E27FC236}">
                <a16:creationId xmlns:a16="http://schemas.microsoft.com/office/drawing/2014/main" id="{B28A592D-677D-4B34-9309-4B779F99C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9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94B4C08-A31A-4944-92C2-05A2F616F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53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038359CE-5314-4711-A114-CC70170BA5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86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8C8F40B5-6AE8-4577-A281-07F6E92AEB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93385942-6682-47F4-9BDB-69CA6114B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00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A809E32E-79A9-40B6-9EB7-9CFA43571D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0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2F86B-C796-C4D5-D8C3-AE31E4EB4548}"/>
              </a:ext>
            </a:extLst>
          </p:cNvPr>
          <p:cNvSpPr txBox="1"/>
          <p:nvPr/>
        </p:nvSpPr>
        <p:spPr>
          <a:xfrm>
            <a:off x="757089" y="1790532"/>
            <a:ext cx="3913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wall (Y=-3.25)</a:t>
            </a:r>
            <a:endParaRPr lang="ko-KR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ED8BE-80B7-1EDB-BEAA-64B656ED4801}"/>
              </a:ext>
            </a:extLst>
          </p:cNvPr>
          <p:cNvSpPr txBox="1"/>
          <p:nvPr/>
        </p:nvSpPr>
        <p:spPr>
          <a:xfrm>
            <a:off x="4152958" y="17091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Pressure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B95DF5-F8A1-A234-1E44-178E0881A7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271" y="919097"/>
            <a:ext cx="3027600" cy="18043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EDB261-7257-66CA-1576-81922B90CCDB}"/>
              </a:ext>
            </a:extLst>
          </p:cNvPr>
          <p:cNvSpPr txBox="1"/>
          <p:nvPr/>
        </p:nvSpPr>
        <p:spPr>
          <a:xfrm>
            <a:off x="9840126" y="1144201"/>
            <a:ext cx="19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&amp; Validation 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Unsteady_video (Y=-3.25)">
            <a:hlinkClick r:id="" action="ppaction://media"/>
            <a:extLst>
              <a:ext uri="{FF2B5EF4-FFF2-40B4-BE49-F238E27FC236}">
                <a16:creationId xmlns:a16="http://schemas.microsoft.com/office/drawing/2014/main" id="{D4C7E608-D2AE-078F-FD3A-6139386E4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3667" t="15731" r="6126" b="14479"/>
          <a:stretch/>
        </p:blipFill>
        <p:spPr>
          <a:xfrm>
            <a:off x="5558589" y="2977782"/>
            <a:ext cx="4399359" cy="3403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Unsteady_video">
            <a:hlinkClick r:id="" action="ppaction://media"/>
            <a:extLst>
              <a:ext uri="{FF2B5EF4-FFF2-40B4-BE49-F238E27FC236}">
                <a16:creationId xmlns:a16="http://schemas.microsoft.com/office/drawing/2014/main" id="{D3DEC98E-09BC-9668-B537-3099F2F547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15081" t="21027" r="8610" b="15370"/>
          <a:stretch/>
        </p:blipFill>
        <p:spPr>
          <a:xfrm>
            <a:off x="317193" y="3005255"/>
            <a:ext cx="4459184" cy="3304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3061FF-00B1-5A38-902A-12C4E165A3C4}"/>
              </a:ext>
            </a:extLst>
          </p:cNvPr>
          <p:cNvSpPr txBox="1"/>
          <p:nvPr/>
        </p:nvSpPr>
        <p:spPr>
          <a:xfrm>
            <a:off x="757089" y="2477130"/>
            <a:ext cx="5338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L2  error: 1.5%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3880E-AEBE-BD72-EDB5-2C04BADD4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6207582-AD60-7051-BAA7-AF0EF6C87E4B}"/>
              </a:ext>
            </a:extLst>
          </p:cNvPr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>
              <a:extLst>
                <a:ext uri="{FF2B5EF4-FFF2-40B4-BE49-F238E27FC236}">
                  <a16:creationId xmlns:a16="http://schemas.microsoft.com/office/drawing/2014/main" id="{009401FE-5C14-A872-D3A3-B47FC9E20854}"/>
                </a:ext>
              </a:extLst>
            </p:cNvPr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>
              <a:extLst>
                <a:ext uri="{FF2B5EF4-FFF2-40B4-BE49-F238E27FC236}">
                  <a16:creationId xmlns:a16="http://schemas.microsoft.com/office/drawing/2014/main" id="{4EAC4531-904A-C411-DB8C-141157F556BB}"/>
                </a:ext>
              </a:extLst>
            </p:cNvPr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D1D5FC-870A-411E-3634-36273C86F369}"/>
              </a:ext>
            </a:extLst>
          </p:cNvPr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Part2: 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898B1C0-AB77-BBD1-08EB-CC6FA57F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4433" y="6502168"/>
            <a:ext cx="351330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E6066-98AD-897E-B59C-812CCAACF0B5}"/>
              </a:ext>
            </a:extLst>
          </p:cNvPr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FNO Results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9DBB7E-899E-786E-0630-4DE7A4B03E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sp>
        <p:nvSpPr>
          <p:cNvPr id="23" name="AutoShape 5">
            <a:extLst>
              <a:ext uri="{FF2B5EF4-FFF2-40B4-BE49-F238E27FC236}">
                <a16:creationId xmlns:a16="http://schemas.microsoft.com/office/drawing/2014/main" id="{162EA335-DFEE-8A5D-6B85-BFE6EEF55C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9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162BBF44-B354-1DEC-966F-959F3C11F7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53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393F2660-E078-ADE3-8CF6-8FD5BF140F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86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68EB8BFE-D09F-0ECD-E593-867B49FB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8C46B35A-D9DC-837A-04C0-E52332C1D5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00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FA77AD99-8B03-C991-DEC5-8E9580701F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0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AC3F-3A67-06E9-643A-FC4C41148023}"/>
              </a:ext>
            </a:extLst>
          </p:cNvPr>
          <p:cNvSpPr txBox="1"/>
          <p:nvPr/>
        </p:nvSpPr>
        <p:spPr>
          <a:xfrm>
            <a:off x="757089" y="1790532"/>
            <a:ext cx="3913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Nozzle</a:t>
            </a:r>
            <a:r>
              <a:rPr lang="ko-KR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(Y=0)</a:t>
            </a:r>
            <a:endParaRPr lang="ko-KR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4201F-CF25-8BE5-33CD-76BDEDED51C7}"/>
              </a:ext>
            </a:extLst>
          </p:cNvPr>
          <p:cNvSpPr txBox="1"/>
          <p:nvPr/>
        </p:nvSpPr>
        <p:spPr>
          <a:xfrm>
            <a:off x="4152958" y="17091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Pressure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DAA943-590D-399F-2B42-7ADC4169A8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380" y="934710"/>
            <a:ext cx="3027491" cy="18042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CF43FD-726D-52A1-C1E9-EB337FF7A736}"/>
              </a:ext>
            </a:extLst>
          </p:cNvPr>
          <p:cNvSpPr txBox="1"/>
          <p:nvPr/>
        </p:nvSpPr>
        <p:spPr>
          <a:xfrm>
            <a:off x="9840126" y="1144201"/>
            <a:ext cx="197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&amp; Validation 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Unsteady_video">
            <a:hlinkClick r:id="" action="ppaction://media"/>
            <a:extLst>
              <a:ext uri="{FF2B5EF4-FFF2-40B4-BE49-F238E27FC236}">
                <a16:creationId xmlns:a16="http://schemas.microsoft.com/office/drawing/2014/main" id="{24134FEC-E4A4-B7B0-AEF2-441B913FC2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5822" t="21485" r="15157" b="20384"/>
          <a:stretch/>
        </p:blipFill>
        <p:spPr>
          <a:xfrm>
            <a:off x="5545168" y="2971323"/>
            <a:ext cx="4476006" cy="3351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Unsteady_video">
            <a:hlinkClick r:id="" action="ppaction://media"/>
            <a:extLst>
              <a:ext uri="{FF2B5EF4-FFF2-40B4-BE49-F238E27FC236}">
                <a16:creationId xmlns:a16="http://schemas.microsoft.com/office/drawing/2014/main" id="{B7776501-9F6A-BB09-DF4E-27F700BD1F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17636" t="22440" r="9796" b="18063"/>
          <a:stretch/>
        </p:blipFill>
        <p:spPr>
          <a:xfrm>
            <a:off x="303771" y="2998794"/>
            <a:ext cx="4560282" cy="3324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B7FCAF-BBAC-0878-29F9-29E819B00505}"/>
              </a:ext>
            </a:extLst>
          </p:cNvPr>
          <p:cNvSpPr txBox="1"/>
          <p:nvPr/>
        </p:nvSpPr>
        <p:spPr>
          <a:xfrm>
            <a:off x="757089" y="2477130"/>
            <a:ext cx="5338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L2  error: 0.5%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AF6D3-F569-9760-83AD-BA7D4BAE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BA83A60-7CFB-8637-238C-96A160D5D986}"/>
              </a:ext>
            </a:extLst>
          </p:cNvPr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>
              <a:extLst>
                <a:ext uri="{FF2B5EF4-FFF2-40B4-BE49-F238E27FC236}">
                  <a16:creationId xmlns:a16="http://schemas.microsoft.com/office/drawing/2014/main" id="{82C59AB1-0B6E-EFD4-FCCD-F9E2F17EF982}"/>
                </a:ext>
              </a:extLst>
            </p:cNvPr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>
              <a:extLst>
                <a:ext uri="{FF2B5EF4-FFF2-40B4-BE49-F238E27FC236}">
                  <a16:creationId xmlns:a16="http://schemas.microsoft.com/office/drawing/2014/main" id="{6B858F84-2621-FB1D-4430-9D3D251A454B}"/>
                </a:ext>
              </a:extLst>
            </p:cNvPr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3AADC3F-A065-484E-8BAB-7A68381991AA}"/>
              </a:ext>
            </a:extLst>
          </p:cNvPr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Part2: 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95E48B-6363-65AD-931F-21679480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4433" y="6502168"/>
            <a:ext cx="351330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0F0A8-6AF7-7F16-640C-AAFADCEBA470}"/>
              </a:ext>
            </a:extLst>
          </p:cNvPr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FNO Results (Mode comparison)</a:t>
            </a:r>
          </a:p>
        </p:txBody>
      </p:sp>
      <p:sp>
        <p:nvSpPr>
          <p:cNvPr id="23" name="AutoShape 5">
            <a:extLst>
              <a:ext uri="{FF2B5EF4-FFF2-40B4-BE49-F238E27FC236}">
                <a16:creationId xmlns:a16="http://schemas.microsoft.com/office/drawing/2014/main" id="{9F9E89A3-ED83-2203-D04D-852C92FA6A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9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ECFF9BCC-9F2B-08BB-3A3F-30CDD42ED9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53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629A9DC8-2ED7-39DD-F474-4ADB1237B7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86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4B898554-859E-A66A-C054-336343A32D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8811D922-AC38-F4E6-DB35-48F25A22E2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00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0DB7A94F-173B-E192-1470-06D8B331A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0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08A9AF-D5A7-69C9-E48E-8D2536A9C4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284" y="108685"/>
            <a:ext cx="2073222" cy="18043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98FCE2-7DEA-F25F-2A1F-D44D1893E34A}"/>
              </a:ext>
            </a:extLst>
          </p:cNvPr>
          <p:cNvSpPr txBox="1"/>
          <p:nvPr/>
        </p:nvSpPr>
        <p:spPr>
          <a:xfrm>
            <a:off x="2415523" y="1615239"/>
            <a:ext cx="14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574EC-4BCC-714F-4C9D-F7139AF5FC4A}"/>
              </a:ext>
            </a:extLst>
          </p:cNvPr>
          <p:cNvSpPr txBox="1"/>
          <p:nvPr/>
        </p:nvSpPr>
        <p:spPr>
          <a:xfrm>
            <a:off x="210648" y="1364020"/>
            <a:ext cx="3913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Nozzle exit (Y=0.0)</a:t>
            </a:r>
            <a:endParaRPr lang="ko-KR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63B61A-CBF9-E2CB-0864-D458DEC617F1}"/>
              </a:ext>
            </a:extLst>
          </p:cNvPr>
          <p:cNvSpPr txBox="1"/>
          <p:nvPr/>
        </p:nvSpPr>
        <p:spPr>
          <a:xfrm>
            <a:off x="8811745" y="161523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87E88-A281-B2BD-CE32-F290C56B290E}"/>
              </a:ext>
            </a:extLst>
          </p:cNvPr>
          <p:cNvSpPr/>
          <p:nvPr/>
        </p:nvSpPr>
        <p:spPr>
          <a:xfrm>
            <a:off x="10134600" y="5204314"/>
            <a:ext cx="1629834" cy="1531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6A35AB-F100-DACA-7828-2DB2973250B6}"/>
              </a:ext>
            </a:extLst>
          </p:cNvPr>
          <p:cNvSpPr/>
          <p:nvPr/>
        </p:nvSpPr>
        <p:spPr>
          <a:xfrm>
            <a:off x="4324566" y="5168563"/>
            <a:ext cx="1629834" cy="1531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3AA205-EAB7-7910-9BDC-6B930280C303}"/>
              </a:ext>
            </a:extLst>
          </p:cNvPr>
          <p:cNvGrpSpPr/>
          <p:nvPr/>
        </p:nvGrpSpPr>
        <p:grpSpPr>
          <a:xfrm>
            <a:off x="6166888" y="2034974"/>
            <a:ext cx="5940000" cy="4628771"/>
            <a:chOff x="6166888" y="2034974"/>
            <a:chExt cx="5940000" cy="462877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448494-3962-F4D4-7DD0-B8C1412F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6888" y="2034974"/>
              <a:ext cx="5940000" cy="462877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5C7639-F368-1E14-2832-83527A2BC686}"/>
                </a:ext>
              </a:extLst>
            </p:cNvPr>
            <p:cNvSpPr/>
            <p:nvPr/>
          </p:nvSpPr>
          <p:spPr>
            <a:xfrm>
              <a:off x="10204900" y="5076526"/>
              <a:ext cx="1629834" cy="153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14DA98A-C2DB-EDD9-08B4-2B2992BC29E2}"/>
              </a:ext>
            </a:extLst>
          </p:cNvPr>
          <p:cNvGrpSpPr/>
          <p:nvPr/>
        </p:nvGrpSpPr>
        <p:grpSpPr>
          <a:xfrm>
            <a:off x="84700" y="2041152"/>
            <a:ext cx="5940000" cy="4628770"/>
            <a:chOff x="84700" y="2041152"/>
            <a:chExt cx="5940000" cy="462877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B72163D-1865-B6DC-359C-BE2A3D8D7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00" y="2041152"/>
              <a:ext cx="5940000" cy="462877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97868A7-4749-70A3-6754-A63AD0FF6130}"/>
                </a:ext>
              </a:extLst>
            </p:cNvPr>
            <p:cNvSpPr/>
            <p:nvPr/>
          </p:nvSpPr>
          <p:spPr>
            <a:xfrm>
              <a:off x="4112078" y="5132038"/>
              <a:ext cx="1629834" cy="153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2FB519-DD58-6CD0-F246-E4D7397A9156}"/>
                  </a:ext>
                </a:extLst>
              </p:cNvPr>
              <p:cNvSpPr txBox="1"/>
              <p:nvPr/>
            </p:nvSpPr>
            <p:spPr>
              <a:xfrm>
                <a:off x="6578600" y="875638"/>
                <a:ext cx="3380541" cy="618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𝑅𝑒𝑙𝑎𝑡𝑖𝑣𝑒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2FB519-DD58-6CD0-F246-E4D7397A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00" y="875638"/>
                <a:ext cx="3380541" cy="618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E7D096-A25F-17D7-AE89-14A8431CF366}"/>
              </a:ext>
            </a:extLst>
          </p:cNvPr>
          <p:cNvCxnSpPr/>
          <p:nvPr/>
        </p:nvCxnSpPr>
        <p:spPr>
          <a:xfrm>
            <a:off x="359999" y="1999811"/>
            <a:ext cx="5594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B20A7D-41AE-61B1-F884-02190730CEF7}"/>
              </a:ext>
            </a:extLst>
          </p:cNvPr>
          <p:cNvSpPr txBox="1"/>
          <p:nvPr/>
        </p:nvSpPr>
        <p:spPr>
          <a:xfrm>
            <a:off x="4858877" y="1686984"/>
            <a:ext cx="155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 1, 2, 3,,,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9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Conclusions &amp; Future Work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00" y="858010"/>
            <a:ext cx="107823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Conclusions</a:t>
            </a:r>
            <a:endParaRPr lang="en-US" altLang="ko-KR" sz="1600" b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800" b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457188" lvl="1" algn="just">
              <a:buClr>
                <a:schemeClr val="accent1">
                  <a:lumMod val="50000"/>
                </a:schemeClr>
              </a:buClr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b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32" lvl="1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b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17BA30E1-3FFE-3BB4-770D-C142D44910FB}"/>
              </a:ext>
            </a:extLst>
          </p:cNvPr>
          <p:cNvSpPr txBox="1">
            <a:spLocks/>
          </p:cNvSpPr>
          <p:nvPr/>
        </p:nvSpPr>
        <p:spPr>
          <a:xfrm>
            <a:off x="5826760" y="6502168"/>
            <a:ext cx="40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4331A8-F438-4C98-AB23-DDD45641C1BD}" type="slidenum"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39EA6-DF37-ABC4-B269-5767CFE679D5}"/>
              </a:ext>
            </a:extLst>
          </p:cNvPr>
          <p:cNvSpPr txBox="1"/>
          <p:nvPr/>
        </p:nvSpPr>
        <p:spPr>
          <a:xfrm>
            <a:off x="359999" y="5001703"/>
            <a:ext cx="107823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Future</a:t>
            </a:r>
            <a:r>
              <a:rPr lang="ko-KR" altLang="en-US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work 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600" b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695801C-9F91-417F-9CEA-9F76F5ACBF31}"/>
              </a:ext>
            </a:extLst>
          </p:cNvPr>
          <p:cNvSpPr/>
          <p:nvPr/>
        </p:nvSpPr>
        <p:spPr>
          <a:xfrm>
            <a:off x="525781" y="1396148"/>
            <a:ext cx="8354060" cy="30027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performed high-fidelity analysis of the unsteady twin-jet ground effect using a hybrid RANS-LES (IDDES) model with Adaptive Mesh Refinement (AMR).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that a Fourier Neural Operator (FNO), trained on the CFD data, can rapidly and accurately predict the complex, unsteady flow fields.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a comprehensive workflow integrating high-fidelity simulation with an efficient AI-based model for aerodynamic analysis.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3EE0C81-E6F1-4045-AFB7-6471BAC1B5DB}"/>
              </a:ext>
            </a:extLst>
          </p:cNvPr>
          <p:cNvSpPr/>
          <p:nvPr/>
        </p:nvSpPr>
        <p:spPr>
          <a:xfrm>
            <a:off x="525781" y="5422652"/>
            <a:ext cx="11158219" cy="10021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arenBoth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the FNO training dataset to include a wider range of operating conditions (e.g., varying NPR and ground heights).</a:t>
            </a:r>
          </a:p>
          <a:p>
            <a:pPr marL="342900" indent="-342900">
              <a:lnSpc>
                <a:spcPct val="200000"/>
              </a:lnSpc>
              <a:buFontTx/>
              <a:buAutoNum type="arabicParenBoth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the predictive model to perform a detailed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aeroacoustic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to identify and characterize noise sources.</a:t>
            </a:r>
          </a:p>
        </p:txBody>
      </p:sp>
    </p:spTree>
    <p:extLst>
      <p:ext uri="{BB962C8B-B14F-4D97-AF65-F5344CB8AC3E}">
        <p14:creationId xmlns:p14="http://schemas.microsoft.com/office/powerpoint/2010/main" val="158722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60000" y="1546847"/>
            <a:ext cx="107823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This work was supported by Korea Research Institute for defense Technology planning and advancement(KRIT) grant funded by the Korea government(DAPA(Defense Acquisition Program Administration))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(No. 20-105-E00-005(KRIT-CT-23-010), VTD-32, Performance Analysis and Shape Design Technology for Low Observable, Low Noise Thrust Vectoring Vertical Take-Off and Landing Aircraft, 2023, VTOL Technology Research Center for Defense Applications)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Acknowledgement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17BA30E1-3FFE-3BB4-770D-C142D44910FB}"/>
              </a:ext>
            </a:extLst>
          </p:cNvPr>
          <p:cNvSpPr txBox="1">
            <a:spLocks/>
          </p:cNvSpPr>
          <p:nvPr/>
        </p:nvSpPr>
        <p:spPr>
          <a:xfrm>
            <a:off x="5826760" y="6502168"/>
            <a:ext cx="40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4331A8-F438-4C98-AB23-DDD45641C1BD}" type="slidenum"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39EA6-DF37-ABC4-B269-5767CFE679D5}"/>
              </a:ext>
            </a:extLst>
          </p:cNvPr>
          <p:cNvSpPr txBox="1"/>
          <p:nvPr/>
        </p:nvSpPr>
        <p:spPr>
          <a:xfrm>
            <a:off x="360000" y="979538"/>
            <a:ext cx="1078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Acknowledgement</a:t>
            </a: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040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수동 입력 9"/>
          <p:cNvSpPr/>
          <p:nvPr/>
        </p:nvSpPr>
        <p:spPr>
          <a:xfrm rot="16200000">
            <a:off x="4942063" y="-391937"/>
            <a:ext cx="6858000" cy="7641876"/>
          </a:xfrm>
          <a:prstGeom prst="flowChartManualInput">
            <a:avLst/>
          </a:prstGeom>
          <a:solidFill>
            <a:srgbClr val="1A3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-362952" y="362952"/>
            <a:ext cx="6858000" cy="6132095"/>
          </a:xfrm>
          <a:prstGeom prst="flowChartManualInput">
            <a:avLst/>
          </a:prstGeom>
          <a:solidFill>
            <a:srgbClr val="36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8243" y="2628782"/>
            <a:ext cx="7435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8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1" y="0"/>
            <a:ext cx="2665260" cy="5418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331A8-F438-4C98-AB23-DDD45641C1BD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9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CFD Analysis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999" y="858009"/>
            <a:ext cx="1123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Flow Fields: RANS vs. URANS vs. DES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88B9AD-227E-436D-9303-8BC739930DAC}"/>
              </a:ext>
            </a:extLst>
          </p:cNvPr>
          <p:cNvSpPr txBox="1"/>
          <p:nvPr/>
        </p:nvSpPr>
        <p:spPr>
          <a:xfrm>
            <a:off x="843591" y="6439559"/>
            <a:ext cx="1103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RANS model, due to its modeling approach, is not well-suited for analyzing complex vortices or turbulent structures.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C08634-1E7C-4812-B656-C575EFD477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06" y="1340921"/>
            <a:ext cx="6737692" cy="15775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331362-015A-4C26-9C24-600E5A81F8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2182" y="1239021"/>
            <a:ext cx="1902480" cy="4476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D2285F-61AE-49C2-8AC1-469FC1D94A17}"/>
              </a:ext>
            </a:extLst>
          </p:cNvPr>
          <p:cNvSpPr txBox="1"/>
          <p:nvPr/>
        </p:nvSpPr>
        <p:spPr>
          <a:xfrm>
            <a:off x="7880085" y="2089577"/>
            <a:ext cx="3247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&lt;Steady RANS&gt;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B93BF-10B0-45B1-80C9-6B58A802570F}"/>
              </a:ext>
            </a:extLst>
          </p:cNvPr>
          <p:cNvSpPr txBox="1"/>
          <p:nvPr/>
        </p:nvSpPr>
        <p:spPr>
          <a:xfrm>
            <a:off x="7880085" y="3659629"/>
            <a:ext cx="3247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&lt;Unsteady RANS&gt;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70E2A-FF84-4E52-99C7-B6EDD9C1AD7A}"/>
              </a:ext>
            </a:extLst>
          </p:cNvPr>
          <p:cNvSpPr txBox="1"/>
          <p:nvPr/>
        </p:nvSpPr>
        <p:spPr>
          <a:xfrm>
            <a:off x="7880085" y="5218871"/>
            <a:ext cx="3247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&lt;Hybrid LES - RANS&gt;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2207E-32F1-4496-B688-D0F6BAB158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92" r="11857"/>
          <a:stretch/>
        </p:blipFill>
        <p:spPr>
          <a:xfrm>
            <a:off x="854906" y="3016362"/>
            <a:ext cx="6737692" cy="16024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D173E6-C867-4875-B6B3-D87ADEACA2BF}"/>
              </a:ext>
            </a:extLst>
          </p:cNvPr>
          <p:cNvSpPr txBox="1"/>
          <p:nvPr/>
        </p:nvSpPr>
        <p:spPr>
          <a:xfrm>
            <a:off x="6251539" y="999151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3.25D&gt;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3665C9-83BD-4A70-BE5E-E5AF7AD778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906" y="4716681"/>
            <a:ext cx="6737693" cy="15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08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999" y="858009"/>
            <a:ext cx="1123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Time-varying characteristics (Mach number)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1A7956F-1446-4F37-9A54-37E400C2BA40}"/>
              </a:ext>
            </a:extLst>
          </p:cNvPr>
          <p:cNvGrpSpPr>
            <a:grpSpLocks noChangeAspect="1"/>
          </p:cNvGrpSpPr>
          <p:nvPr/>
        </p:nvGrpSpPr>
        <p:grpSpPr>
          <a:xfrm>
            <a:off x="159034" y="1328837"/>
            <a:ext cx="5638867" cy="4925042"/>
            <a:chOff x="1026157" y="1312621"/>
            <a:chExt cx="6400802" cy="55905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62C9BB5-EABD-4295-A1CD-4ADA76990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6158" y="2742274"/>
              <a:ext cx="6400801" cy="130156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C42796F-3BEB-4EBE-B6A9-DB0F75597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6157" y="4161767"/>
              <a:ext cx="6400801" cy="131172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F21878-31DC-4F61-9D6C-3161AAFD1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6158" y="1312621"/>
              <a:ext cx="6400800" cy="131172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CC2333F-4477-49B7-BBFB-A38D0EF75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6157" y="5591420"/>
              <a:ext cx="6400800" cy="1311724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A1204DD-690C-4811-A9D7-4892DD1466A4}"/>
              </a:ext>
            </a:extLst>
          </p:cNvPr>
          <p:cNvSpPr txBox="1"/>
          <p:nvPr/>
        </p:nvSpPr>
        <p:spPr>
          <a:xfrm>
            <a:off x="5771862" y="1679992"/>
            <a:ext cx="53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023EB8-2A4D-44BC-8C4C-9DAD900103D4}"/>
              </a:ext>
            </a:extLst>
          </p:cNvPr>
          <p:cNvSpPr txBox="1"/>
          <p:nvPr/>
        </p:nvSpPr>
        <p:spPr>
          <a:xfrm>
            <a:off x="5771862" y="2930737"/>
            <a:ext cx="53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AECAD1-97C0-400A-80D8-5AEB719EBC49}"/>
              </a:ext>
            </a:extLst>
          </p:cNvPr>
          <p:cNvSpPr txBox="1"/>
          <p:nvPr/>
        </p:nvSpPr>
        <p:spPr>
          <a:xfrm>
            <a:off x="5776516" y="4170849"/>
            <a:ext cx="53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F00D5-22FA-4094-92F4-E1254C3DEA97}"/>
              </a:ext>
            </a:extLst>
          </p:cNvPr>
          <p:cNvSpPr txBox="1"/>
          <p:nvPr/>
        </p:nvSpPr>
        <p:spPr>
          <a:xfrm>
            <a:off x="5801736" y="5431119"/>
            <a:ext cx="533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E68549B-3728-410B-BB9E-774C47EBE4E7}"/>
              </a:ext>
            </a:extLst>
          </p:cNvPr>
          <p:cNvGrpSpPr>
            <a:grpSpLocks noChangeAspect="1"/>
          </p:cNvGrpSpPr>
          <p:nvPr/>
        </p:nvGrpSpPr>
        <p:grpSpPr>
          <a:xfrm>
            <a:off x="6400711" y="1326732"/>
            <a:ext cx="5406556" cy="2024117"/>
            <a:chOff x="6299774" y="1474212"/>
            <a:chExt cx="5809572" cy="21749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B146CD6-A17D-4495-82F5-4358DC1B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9774" y="1474212"/>
              <a:ext cx="2854815" cy="18500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96E4540-A1F6-4FE5-9C75-20C0C364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4531" y="1474212"/>
              <a:ext cx="2854815" cy="18500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C2E853-ADE8-43DF-9D29-6A200ECE5915}"/>
                </a:ext>
              </a:extLst>
            </p:cNvPr>
            <p:cNvSpPr txBox="1"/>
            <p:nvPr/>
          </p:nvSpPr>
          <p:spPr>
            <a:xfrm>
              <a:off x="7602339" y="3310657"/>
              <a:ext cx="533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1F51EB6-5E00-4E1D-A7F9-971EF52C2203}"/>
                </a:ext>
              </a:extLst>
            </p:cNvPr>
            <p:cNvSpPr txBox="1"/>
            <p:nvPr/>
          </p:nvSpPr>
          <p:spPr>
            <a:xfrm>
              <a:off x="10586699" y="3310657"/>
              <a:ext cx="533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80E42D6-C370-4F2D-9CDC-3121093BA903}"/>
              </a:ext>
            </a:extLst>
          </p:cNvPr>
          <p:cNvGrpSpPr>
            <a:grpSpLocks noChangeAspect="1"/>
          </p:cNvGrpSpPr>
          <p:nvPr/>
        </p:nvGrpSpPr>
        <p:grpSpPr>
          <a:xfrm>
            <a:off x="6400711" y="3429000"/>
            <a:ext cx="5406556" cy="2036805"/>
            <a:chOff x="6299773" y="3863519"/>
            <a:chExt cx="5809572" cy="218863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26C67AE-DDEB-4332-A687-D91BD2174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9773" y="3863519"/>
              <a:ext cx="2854815" cy="18500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AE6955D-9EC4-47A6-8D47-962229288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4531" y="3863520"/>
              <a:ext cx="2854814" cy="18500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ADA9CC-57B2-4A6C-8997-6008195D9DA9}"/>
                </a:ext>
              </a:extLst>
            </p:cNvPr>
            <p:cNvSpPr txBox="1"/>
            <p:nvPr/>
          </p:nvSpPr>
          <p:spPr>
            <a:xfrm>
              <a:off x="7602339" y="5713598"/>
              <a:ext cx="533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0408FB-067A-4F77-9325-8E297CBF1F67}"/>
                </a:ext>
              </a:extLst>
            </p:cNvPr>
            <p:cNvSpPr txBox="1"/>
            <p:nvPr/>
          </p:nvSpPr>
          <p:spPr>
            <a:xfrm>
              <a:off x="10586699" y="5713598"/>
              <a:ext cx="533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F35123B-5902-4798-8C05-5696766DF2F7}"/>
              </a:ext>
            </a:extLst>
          </p:cNvPr>
          <p:cNvCxnSpPr>
            <a:cxnSpLocks/>
          </p:cNvCxnSpPr>
          <p:nvPr/>
        </p:nvCxnSpPr>
        <p:spPr>
          <a:xfrm>
            <a:off x="7689568" y="2197648"/>
            <a:ext cx="0" cy="628332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A701133-5920-4784-8F3D-94B94C8E3E40}"/>
              </a:ext>
            </a:extLst>
          </p:cNvPr>
          <p:cNvCxnSpPr>
            <a:cxnSpLocks/>
          </p:cNvCxnSpPr>
          <p:nvPr/>
        </p:nvCxnSpPr>
        <p:spPr>
          <a:xfrm>
            <a:off x="10344007" y="2199323"/>
            <a:ext cx="0" cy="628332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FABAD2A-1730-4857-8566-53B677A91FE4}"/>
              </a:ext>
            </a:extLst>
          </p:cNvPr>
          <p:cNvCxnSpPr>
            <a:cxnSpLocks/>
          </p:cNvCxnSpPr>
          <p:nvPr/>
        </p:nvCxnSpPr>
        <p:spPr>
          <a:xfrm>
            <a:off x="7592434" y="4311153"/>
            <a:ext cx="0" cy="628332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8C9DFB6-A789-4C52-A7A8-1D6F1EE693BF}"/>
              </a:ext>
            </a:extLst>
          </p:cNvPr>
          <p:cNvCxnSpPr>
            <a:cxnSpLocks/>
          </p:cNvCxnSpPr>
          <p:nvPr/>
        </p:nvCxnSpPr>
        <p:spPr>
          <a:xfrm>
            <a:off x="10337309" y="4322877"/>
            <a:ext cx="0" cy="628332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CEF668-89F0-44C1-B6D1-F0D26FFCC9AA}"/>
                  </a:ext>
                </a:extLst>
              </p:cNvPr>
              <p:cNvSpPr txBox="1"/>
              <p:nvPr/>
            </p:nvSpPr>
            <p:spPr>
              <a:xfrm>
                <a:off x="9591002" y="859653"/>
                <a:ext cx="1235082" cy="4095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𝑓𝐿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=0.38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CEF668-89F0-44C1-B6D1-F0D26FFCC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002" y="859653"/>
                <a:ext cx="1235082" cy="409599"/>
              </a:xfrm>
              <a:prstGeom prst="rect">
                <a:avLst/>
              </a:prstGeom>
              <a:blipFill>
                <a:blip r:embed="rId11"/>
                <a:stretch>
                  <a:fillRect l="-1463" t="-1449" r="-976" b="-115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4" name="표 64">
            <a:extLst>
              <a:ext uri="{FF2B5EF4-FFF2-40B4-BE49-F238E27FC236}">
                <a16:creationId xmlns:a16="http://schemas.microsoft.com/office/drawing/2014/main" id="{62346642-D2DE-4620-A56F-F58446F90C0F}"/>
              </a:ext>
            </a:extLst>
          </p:cNvPr>
          <p:cNvGraphicFramePr>
            <a:graphicFrameLocks noGrp="1"/>
          </p:cNvGraphicFramePr>
          <p:nvPr/>
        </p:nvGraphicFramePr>
        <p:xfrm>
          <a:off x="6400711" y="5589096"/>
          <a:ext cx="5406555" cy="89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311">
                  <a:extLst>
                    <a:ext uri="{9D8B030D-6E8A-4147-A177-3AD203B41FA5}">
                      <a16:colId xmlns:a16="http://schemas.microsoft.com/office/drawing/2014/main" val="1668767503"/>
                    </a:ext>
                  </a:extLst>
                </a:gridCol>
                <a:gridCol w="1081311">
                  <a:extLst>
                    <a:ext uri="{9D8B030D-6E8A-4147-A177-3AD203B41FA5}">
                      <a16:colId xmlns:a16="http://schemas.microsoft.com/office/drawing/2014/main" val="925306637"/>
                    </a:ext>
                  </a:extLst>
                </a:gridCol>
                <a:gridCol w="1081311">
                  <a:extLst>
                    <a:ext uri="{9D8B030D-6E8A-4147-A177-3AD203B41FA5}">
                      <a16:colId xmlns:a16="http://schemas.microsoft.com/office/drawing/2014/main" val="902523083"/>
                    </a:ext>
                  </a:extLst>
                </a:gridCol>
                <a:gridCol w="1081311">
                  <a:extLst>
                    <a:ext uri="{9D8B030D-6E8A-4147-A177-3AD203B41FA5}">
                      <a16:colId xmlns:a16="http://schemas.microsoft.com/office/drawing/2014/main" val="3451904458"/>
                    </a:ext>
                  </a:extLst>
                </a:gridCol>
                <a:gridCol w="1081311">
                  <a:extLst>
                    <a:ext uri="{9D8B030D-6E8A-4147-A177-3AD203B41FA5}">
                      <a16:colId xmlns:a16="http://schemas.microsoft.com/office/drawing/2014/main" val="3410523763"/>
                    </a:ext>
                  </a:extLst>
                </a:gridCol>
              </a:tblGrid>
              <a:tr h="37617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66484"/>
                  </a:ext>
                </a:extLst>
              </a:tr>
              <a:tr h="5142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Fountain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 (y/D)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7109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D3A113-E0A4-4FAF-BFE2-60BD1F59C596}"/>
                  </a:ext>
                </a:extLst>
              </p:cNvPr>
              <p:cNvSpPr txBox="1"/>
              <p:nvPr/>
            </p:nvSpPr>
            <p:spPr>
              <a:xfrm>
                <a:off x="1487156" y="6535569"/>
                <a:ext cx="91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&lt;Instantaneous Mach number contour &amp; pressure coefficient plot (a) </a:t>
                </a:r>
                <a14:m>
                  <m:oMath xmlns:m="http://schemas.openxmlformats.org/officeDocument/2006/math">
                    <m:r>
                      <a:rPr lang="en-US" altLang="ko-KR" sz="1400" b="1" i="0" dirty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ko-KR" sz="1400" b="1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 (b) </a:t>
                </a:r>
                <a14:m>
                  <m:oMath xmlns:m="http://schemas.openxmlformats.org/officeDocument/2006/math"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400" b="1" i="1" dirty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1/3, (c) </a:t>
                </a:r>
                <a14:m>
                  <m:oMath xmlns:m="http://schemas.openxmlformats.org/officeDocument/2006/math"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400" b="1" i="1" dirty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2/3 , (d) </a:t>
                </a:r>
                <a14:m>
                  <m:oMath xmlns:m="http://schemas.openxmlformats.org/officeDocument/2006/math"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ko-KR" sz="1400" b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400" b="1" i="1" dirty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 &gt;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D3A113-E0A4-4FAF-BFE2-60BD1F59C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56" y="6535569"/>
                <a:ext cx="9144000" cy="307777"/>
              </a:xfrm>
              <a:prstGeom prst="rect">
                <a:avLst/>
              </a:prstGeom>
              <a:blipFill>
                <a:blip r:embed="rId12"/>
                <a:stretch>
                  <a:fillRect l="-200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414A68-AEC7-41BB-890F-45E0254CE26D}"/>
                  </a:ext>
                </a:extLst>
              </p:cNvPr>
              <p:cNvSpPr txBox="1"/>
              <p:nvPr/>
            </p:nvSpPr>
            <p:spPr>
              <a:xfrm>
                <a:off x="10886372" y="916559"/>
                <a:ext cx="1235082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altLang="ko-KR" sz="1400" b="0" i="0" dirty="0" smtClean="0">
                          <a:latin typeface="Cambria Math" panose="02040503050406030204" pitchFamily="18" charset="0"/>
                        </a:rPr>
                        <m:t>=0.14 </m:t>
                      </m:r>
                      <m:r>
                        <m:rPr>
                          <m:sty m:val="p"/>
                        </m:rPr>
                        <a:rPr lang="en-US" altLang="ko-KR" sz="1400" b="0" i="0" dirty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414A68-AEC7-41BB-890F-45E0254C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372" y="916559"/>
                <a:ext cx="123508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395DC32B-0675-47DD-A966-DE97079F9E64}"/>
              </a:ext>
            </a:extLst>
          </p:cNvPr>
          <p:cNvSpPr txBox="1"/>
          <p:nvPr/>
        </p:nvSpPr>
        <p:spPr>
          <a:xfrm>
            <a:off x="4841000" y="6200528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2D&gt;</a:t>
            </a:r>
            <a:endParaRPr lang="ko-KR" altLang="en-US" sz="16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3A85EBF-C1C9-4D4B-B618-E9BB34D364B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351" y="1334602"/>
            <a:ext cx="1440548" cy="3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4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7BA53269-A8BF-472F-A79B-9BF85A6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485" y="6498744"/>
            <a:ext cx="349029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10F121-B0E6-4EDC-B5FD-C739829DAA45}"/>
              </a:ext>
            </a:extLst>
          </p:cNvPr>
          <p:cNvGrpSpPr/>
          <p:nvPr/>
        </p:nvGrpSpPr>
        <p:grpSpPr>
          <a:xfrm>
            <a:off x="676370" y="1609725"/>
            <a:ext cx="10744009" cy="4276726"/>
            <a:chOff x="825375" y="1524000"/>
            <a:chExt cx="10744009" cy="42767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D6B842-CC2D-47DF-9BA7-1F021E12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0537" y="1524000"/>
              <a:ext cx="3419700" cy="42767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1991DC7-217D-48F7-91F4-CF81E748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375" y="1552575"/>
              <a:ext cx="3421749" cy="424815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3EE9545-000C-42D9-9852-3A2E24DDC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3650" y="1524000"/>
              <a:ext cx="3415734" cy="427672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BAEE20-92DF-42DB-9076-F3809815F880}"/>
              </a:ext>
            </a:extLst>
          </p:cNvPr>
          <p:cNvSpPr txBox="1"/>
          <p:nvPr/>
        </p:nvSpPr>
        <p:spPr>
          <a:xfrm>
            <a:off x="3827480" y="6247657"/>
            <a:ext cx="4886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Instantaneous  Vorticity magnitude on ground&gt;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5E7EB9-8D4E-4E94-9DBE-183645FE633C}"/>
              </a:ext>
            </a:extLst>
          </p:cNvPr>
          <p:cNvSpPr txBox="1"/>
          <p:nvPr/>
        </p:nvSpPr>
        <p:spPr>
          <a:xfrm>
            <a:off x="1993864" y="5887835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2D&gt;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16B7C3-7E40-4A7C-95EC-B0EA1DCFB264}"/>
              </a:ext>
            </a:extLst>
          </p:cNvPr>
          <p:cNvSpPr txBox="1"/>
          <p:nvPr/>
        </p:nvSpPr>
        <p:spPr>
          <a:xfrm>
            <a:off x="5425239" y="5887835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3.25D&gt;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A2A0D-DBCE-433C-B290-50E74393D706}"/>
              </a:ext>
            </a:extLst>
          </p:cNvPr>
          <p:cNvSpPr txBox="1"/>
          <p:nvPr/>
        </p:nvSpPr>
        <p:spPr>
          <a:xfrm>
            <a:off x="9342394" y="5887835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4D&gt;</a:t>
            </a:r>
            <a:endParaRPr lang="ko-KR" altLang="en-US" sz="16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B2951C-6B03-483B-939F-5A94E88F616C}"/>
              </a:ext>
            </a:extLst>
          </p:cNvPr>
          <p:cNvCxnSpPr>
            <a:cxnSpLocks/>
          </p:cNvCxnSpPr>
          <p:nvPr/>
        </p:nvCxnSpPr>
        <p:spPr>
          <a:xfrm flipH="1">
            <a:off x="2085975" y="1448970"/>
            <a:ext cx="3179975" cy="13704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F150A33-2C0B-4DE0-A7BC-61490C7AFE0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53487" y="1448970"/>
            <a:ext cx="399436" cy="93698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AEFDFC3-6C2D-451C-8338-94D736EF35AF}"/>
              </a:ext>
            </a:extLst>
          </p:cNvPr>
          <p:cNvCxnSpPr>
            <a:cxnSpLocks/>
          </p:cNvCxnSpPr>
          <p:nvPr/>
        </p:nvCxnSpPr>
        <p:spPr>
          <a:xfrm>
            <a:off x="6334625" y="1478981"/>
            <a:ext cx="2771275" cy="11118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7B4BD3-4D4D-4C88-8303-DFE1F8E1AEC8}"/>
              </a:ext>
            </a:extLst>
          </p:cNvPr>
          <p:cNvSpPr txBox="1"/>
          <p:nvPr/>
        </p:nvSpPr>
        <p:spPr>
          <a:xfrm>
            <a:off x="5085971" y="1110416"/>
            <a:ext cx="1533903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Separation line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4DEE91-E3DC-4B6C-9856-FE7DD1D6430B}"/>
              </a:ext>
            </a:extLst>
          </p:cNvPr>
          <p:cNvCxnSpPr>
            <a:cxnSpLocks/>
          </p:cNvCxnSpPr>
          <p:nvPr/>
        </p:nvCxnSpPr>
        <p:spPr>
          <a:xfrm flipV="1">
            <a:off x="8896350" y="4776017"/>
            <a:ext cx="748469" cy="114624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6D5B47-2A77-428B-B8BB-2B3F432EA08F}"/>
              </a:ext>
            </a:extLst>
          </p:cNvPr>
          <p:cNvCxnSpPr>
            <a:cxnSpLocks/>
          </p:cNvCxnSpPr>
          <p:nvPr/>
        </p:nvCxnSpPr>
        <p:spPr>
          <a:xfrm flipH="1" flipV="1">
            <a:off x="6889207" y="4774631"/>
            <a:ext cx="1283243" cy="114762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D7BE269-5024-4B0A-9509-8F06DD3763F8}"/>
              </a:ext>
            </a:extLst>
          </p:cNvPr>
          <p:cNvCxnSpPr>
            <a:cxnSpLocks/>
          </p:cNvCxnSpPr>
          <p:nvPr/>
        </p:nvCxnSpPr>
        <p:spPr>
          <a:xfrm flipH="1" flipV="1">
            <a:off x="3457832" y="4742330"/>
            <a:ext cx="4109002" cy="117993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BC6F524-843D-419A-9A79-B64CDC38CFB5}"/>
              </a:ext>
            </a:extLst>
          </p:cNvPr>
          <p:cNvSpPr txBox="1"/>
          <p:nvPr/>
        </p:nvSpPr>
        <p:spPr>
          <a:xfrm>
            <a:off x="7566835" y="5922260"/>
            <a:ext cx="1539066" cy="33855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Wall-jet vortex</a:t>
            </a:r>
            <a:endParaRPr lang="ko-KR" altLang="en-US" sz="16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27B7CB-EC42-4996-B296-1BF01B3388B3}"/>
              </a:ext>
            </a:extLst>
          </p:cNvPr>
          <p:cNvSpPr txBox="1"/>
          <p:nvPr/>
        </p:nvSpPr>
        <p:spPr>
          <a:xfrm>
            <a:off x="359999" y="858009"/>
            <a:ext cx="894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Ground height characteristics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F8F48C1-2074-4E2D-9160-F1A08118C90A}"/>
              </a:ext>
            </a:extLst>
          </p:cNvPr>
          <p:cNvSpPr txBox="1"/>
          <p:nvPr/>
        </p:nvSpPr>
        <p:spPr>
          <a:xfrm>
            <a:off x="654434" y="3017388"/>
            <a:ext cx="134182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Converging nozzle</a:t>
            </a:r>
            <a:endParaRPr lang="ko-KR" altLang="en-US"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6389D0-0506-41FC-901E-FCA64C127988}"/>
              </a:ext>
            </a:extLst>
          </p:cNvPr>
          <p:cNvSpPr txBox="1"/>
          <p:nvPr/>
        </p:nvSpPr>
        <p:spPr>
          <a:xfrm>
            <a:off x="3124034" y="3039125"/>
            <a:ext cx="9577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C-D nozzle</a:t>
            </a:r>
            <a:endParaRPr lang="ko-KR" altLang="en-US"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4DC00B7-689F-4667-9882-6F53436CBFE9}"/>
              </a:ext>
            </a:extLst>
          </p:cNvPr>
          <p:cNvCxnSpPr>
            <a:cxnSpLocks/>
          </p:cNvCxnSpPr>
          <p:nvPr/>
        </p:nvCxnSpPr>
        <p:spPr>
          <a:xfrm flipH="1">
            <a:off x="3037908" y="3301297"/>
            <a:ext cx="257952" cy="20489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24FC30D-3651-4A78-A968-16D8B48FEB7A}"/>
              </a:ext>
            </a:extLst>
          </p:cNvPr>
          <p:cNvCxnSpPr>
            <a:cxnSpLocks/>
          </p:cNvCxnSpPr>
          <p:nvPr/>
        </p:nvCxnSpPr>
        <p:spPr>
          <a:xfrm>
            <a:off x="1487156" y="3301297"/>
            <a:ext cx="361030" cy="20489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B8525E-9C23-4BA7-8D1D-3B248B2E7D94}"/>
              </a:ext>
            </a:extLst>
          </p:cNvPr>
          <p:cNvGrpSpPr/>
          <p:nvPr/>
        </p:nvGrpSpPr>
        <p:grpSpPr>
          <a:xfrm>
            <a:off x="9375206" y="971550"/>
            <a:ext cx="2657489" cy="577850"/>
            <a:chOff x="9375206" y="971550"/>
            <a:chExt cx="2657489" cy="5778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01D07D4-FAC5-4923-B27D-5ED1E8FF5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75206" y="971550"/>
              <a:ext cx="2657489" cy="2343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85EA5AE-06FA-4A1E-A0A8-E55E98127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8506" y="1240039"/>
              <a:ext cx="2376794" cy="309361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722523" y="1665558"/>
            <a:ext cx="152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Vorticity mag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2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C17468-5CB1-CF96-606E-F8802E8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6239" y="6502168"/>
            <a:ext cx="279524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E1AB-A8DA-A97F-67A3-020F23A64337}"/>
              </a:ext>
            </a:extLst>
          </p:cNvPr>
          <p:cNvSpPr txBox="1"/>
          <p:nvPr/>
        </p:nvSpPr>
        <p:spPr>
          <a:xfrm>
            <a:off x="359999" y="858009"/>
            <a:ext cx="1123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8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Motivation &amp; 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138404-B4D9-C262-E19C-188123365498}"/>
              </a:ext>
            </a:extLst>
          </p:cNvPr>
          <p:cNvSpPr txBox="1"/>
          <p:nvPr/>
        </p:nvSpPr>
        <p:spPr>
          <a:xfrm>
            <a:off x="4677795" y="1335302"/>
            <a:ext cx="2020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Source : </a:t>
            </a:r>
            <a:r>
              <a:rPr lang="fi-FI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Vikas N. Bhargav et al.</a:t>
            </a:r>
            <a:endParaRPr lang="ko-KR" altLang="en-US" sz="900" i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CBD0B6-DD77-4FF0-A60A-BCB7C21E9C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FB85EB-C0CA-4958-8F42-4D066CB819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214" y="1616757"/>
            <a:ext cx="4774528" cy="2622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BFDADE-C828-4D77-987D-8BC8C066E52C}"/>
              </a:ext>
            </a:extLst>
          </p:cNvPr>
          <p:cNvSpPr txBox="1"/>
          <p:nvPr/>
        </p:nvSpPr>
        <p:spPr>
          <a:xfrm>
            <a:off x="238252" y="4578133"/>
            <a:ext cx="114797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35" lvl="1" indent="-171446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Aircraft like the F-35B, which can perform vertical takeoffs and landings, are capable of executing missions under various conditions, including in locations without runways, by utilizing fan and jet flows.</a:t>
            </a:r>
          </a:p>
          <a:p>
            <a:pPr marL="628635" lvl="1" indent="-171446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628635" lvl="1" indent="-171446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jet impingement can lead to several issues, including ground erosion, thermal stress, structural fatigue, noise, reduced engine efficiency, and loss of aerodynamic lift under certain operational conditions.</a:t>
            </a:r>
          </a:p>
          <a:p>
            <a:pPr marL="628635" lvl="1" indent="-171446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628635" lvl="1" indent="-171446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Ground vortex formation can affect the inlet airflow, potentially causing compressor surge, which poses a safety risk to the aircraft.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44D8B-35D8-4869-8B67-BDDB2C0D050B}"/>
              </a:ext>
            </a:extLst>
          </p:cNvPr>
          <p:cNvSpPr txBox="1"/>
          <p:nvPr/>
        </p:nvSpPr>
        <p:spPr>
          <a:xfrm>
            <a:off x="9810539" y="1350740"/>
            <a:ext cx="259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Source : </a:t>
            </a:r>
            <a:r>
              <a:rPr lang="fi-FI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D.H. Hickey &amp; R.A. De Savigney</a:t>
            </a:r>
            <a:endParaRPr lang="ko-KR" altLang="en-US" sz="900" i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D00D85-C52D-4F47-B51B-F4D73570D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527" y="1616757"/>
            <a:ext cx="4607923" cy="2622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AC2F2-B934-4B1B-9A21-3B8DF416F400}"/>
              </a:ext>
            </a:extLst>
          </p:cNvPr>
          <p:cNvSpPr txBox="1"/>
          <p:nvPr/>
        </p:nvSpPr>
        <p:spPr>
          <a:xfrm>
            <a:off x="6197602" y="4267724"/>
            <a:ext cx="5240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induced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twin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STOVL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aircraft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hover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CD2229-D05C-4048-B610-9B88366CE448}"/>
              </a:ext>
            </a:extLst>
          </p:cNvPr>
          <p:cNvSpPr txBox="1"/>
          <p:nvPr/>
        </p:nvSpPr>
        <p:spPr>
          <a:xfrm>
            <a:off x="1021348" y="4253076"/>
            <a:ext cx="4973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&lt;Schematic of the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flowfield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associated with dual impinging jets&gt;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AC3B43-B72F-4FB6-990B-E24EBD57E9A8}"/>
              </a:ext>
            </a:extLst>
          </p:cNvPr>
          <p:cNvSpPr/>
          <p:nvPr/>
        </p:nvSpPr>
        <p:spPr>
          <a:xfrm>
            <a:off x="3125037" y="2954215"/>
            <a:ext cx="823965" cy="1708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2E940-36C5-459A-AFBF-CCEE1FDA6E85}"/>
              </a:ext>
            </a:extLst>
          </p:cNvPr>
          <p:cNvSpPr/>
          <p:nvPr/>
        </p:nvSpPr>
        <p:spPr>
          <a:xfrm>
            <a:off x="5051777" y="3862098"/>
            <a:ext cx="823965" cy="287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B710E4-A2C0-40D6-BA6A-859C8368B54C}"/>
              </a:ext>
            </a:extLst>
          </p:cNvPr>
          <p:cNvSpPr/>
          <p:nvPr/>
        </p:nvSpPr>
        <p:spPr>
          <a:xfrm>
            <a:off x="1101214" y="3873474"/>
            <a:ext cx="823965" cy="287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DFD2ED-53B4-45F9-B6C8-0506DABB7AF9}"/>
              </a:ext>
            </a:extLst>
          </p:cNvPr>
          <p:cNvSpPr/>
          <p:nvPr/>
        </p:nvSpPr>
        <p:spPr>
          <a:xfrm>
            <a:off x="1735935" y="2405699"/>
            <a:ext cx="484751" cy="287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0809C4-D4C5-4C24-A4E9-197302C6C8C1}"/>
              </a:ext>
            </a:extLst>
          </p:cNvPr>
          <p:cNvSpPr/>
          <p:nvPr/>
        </p:nvSpPr>
        <p:spPr>
          <a:xfrm>
            <a:off x="9364309" y="1917960"/>
            <a:ext cx="633801" cy="287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148BE6-4791-47E4-AB5A-6A91EFA7995B}"/>
              </a:ext>
            </a:extLst>
          </p:cNvPr>
          <p:cNvSpPr/>
          <p:nvPr/>
        </p:nvSpPr>
        <p:spPr>
          <a:xfrm>
            <a:off x="1576837" y="1910528"/>
            <a:ext cx="412737" cy="179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8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7C82E7C2-5C7F-48FC-881A-80C1D2D8D2A4}"/>
              </a:ext>
            </a:extLst>
          </p:cNvPr>
          <p:cNvGrpSpPr/>
          <p:nvPr/>
        </p:nvGrpSpPr>
        <p:grpSpPr>
          <a:xfrm flipH="1">
            <a:off x="438565" y="1593995"/>
            <a:ext cx="5657432" cy="2127273"/>
            <a:chOff x="438566" y="1615143"/>
            <a:chExt cx="5657434" cy="2127273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FECC62B-3B73-4554-A81A-6213E3E5D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566" y="1615143"/>
              <a:ext cx="5657434" cy="2127273"/>
            </a:xfrm>
            <a:prstGeom prst="rect">
              <a:avLst/>
            </a:prstGeom>
          </p:spPr>
        </p:pic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FDE18B80-A854-4C47-A87A-3CDF7E0A57C0}"/>
                </a:ext>
              </a:extLst>
            </p:cNvPr>
            <p:cNvCxnSpPr>
              <a:cxnSpLocks/>
            </p:cNvCxnSpPr>
            <p:nvPr/>
          </p:nvCxnSpPr>
          <p:spPr>
            <a:xfrm>
              <a:off x="1562100" y="3263900"/>
              <a:ext cx="3657600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4573564-5E7F-4B6B-A3E5-D4046C71EAD0}"/>
                </a:ext>
              </a:extLst>
            </p:cNvPr>
            <p:cNvCxnSpPr>
              <a:cxnSpLocks/>
            </p:cNvCxnSpPr>
            <p:nvPr/>
          </p:nvCxnSpPr>
          <p:spPr>
            <a:xfrm>
              <a:off x="1562100" y="2780379"/>
              <a:ext cx="3657600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59BA32F-B628-472E-9025-12561CCC5199}"/>
                </a:ext>
              </a:extLst>
            </p:cNvPr>
            <p:cNvCxnSpPr>
              <a:cxnSpLocks/>
            </p:cNvCxnSpPr>
            <p:nvPr/>
          </p:nvCxnSpPr>
          <p:spPr>
            <a:xfrm>
              <a:off x="1562100" y="2286000"/>
              <a:ext cx="36576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999" y="858009"/>
            <a:ext cx="1123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Ground height characteristics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812F5F-D888-4146-8EF1-5BB9FEB750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874" y="1602028"/>
            <a:ext cx="4635499" cy="2239933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02C3FD-982A-4329-B479-F1478A7B17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092" y="4111988"/>
            <a:ext cx="4635497" cy="2239932"/>
          </a:xfrm>
          <a:prstGeom prst="rect">
            <a:avLst/>
          </a:prstGeom>
          <a:ln w="38100">
            <a:solidFill>
              <a:srgbClr val="0070C0"/>
            </a:solidFill>
            <a:prstDash val="sys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6DF92A-BAD4-474C-B252-71DAF52C05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874" y="4079418"/>
            <a:ext cx="4635496" cy="2272502"/>
          </a:xfrm>
          <a:prstGeom prst="rect">
            <a:avLst/>
          </a:prstGeom>
          <a:ln w="38100">
            <a:solidFill>
              <a:srgbClr val="00B050"/>
            </a:solidFill>
            <a:prstDash val="lgDashDot"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6CE0E42-A54B-42B3-A2D7-686DB89FC6BB}"/>
              </a:ext>
            </a:extLst>
          </p:cNvPr>
          <p:cNvSpPr txBox="1"/>
          <p:nvPr/>
        </p:nvSpPr>
        <p:spPr>
          <a:xfrm>
            <a:off x="2295526" y="6480984"/>
            <a:ext cx="7428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&lt;The instantaneous vorticity magnitude versus H/D, with each corresponding color matched&gt;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848604-44BE-406E-8011-48F20B511F7E}"/>
              </a:ext>
            </a:extLst>
          </p:cNvPr>
          <p:cNvSpPr txBox="1"/>
          <p:nvPr/>
        </p:nvSpPr>
        <p:spPr>
          <a:xfrm>
            <a:off x="5217906" y="1211220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4D&gt;</a:t>
            </a:r>
            <a:endParaRPr lang="ko-KR" alt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F21469-5AA4-4EBB-9A95-29FA97B51DFC}"/>
              </a:ext>
            </a:extLst>
          </p:cNvPr>
          <p:cNvSpPr txBox="1"/>
          <p:nvPr/>
        </p:nvSpPr>
        <p:spPr>
          <a:xfrm>
            <a:off x="11357562" y="2593025"/>
            <a:ext cx="802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= D</a:t>
            </a:r>
            <a:endParaRPr lang="ko-KR" altLang="en-US" sz="16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0C5C5D-18D7-4B1C-AD0D-2F58C43DCC1A}"/>
              </a:ext>
            </a:extLst>
          </p:cNvPr>
          <p:cNvSpPr txBox="1"/>
          <p:nvPr/>
        </p:nvSpPr>
        <p:spPr>
          <a:xfrm>
            <a:off x="5585361" y="4963899"/>
            <a:ext cx="1021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= 2D</a:t>
            </a:r>
            <a:endParaRPr lang="ko-KR" altLang="en-US" sz="16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F9D2FF-0145-412D-84E4-E02445D09F74}"/>
              </a:ext>
            </a:extLst>
          </p:cNvPr>
          <p:cNvSpPr txBox="1"/>
          <p:nvPr/>
        </p:nvSpPr>
        <p:spPr>
          <a:xfrm>
            <a:off x="11317370" y="4963899"/>
            <a:ext cx="971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= 3D</a:t>
            </a:r>
            <a:endParaRPr lang="ko-KR" altLang="en-US" sz="1600" b="1" dirty="0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D2D8651-1E9F-4CB9-8ABD-E31E7B58B71E}"/>
              </a:ext>
            </a:extLst>
          </p:cNvPr>
          <p:cNvCxnSpPr/>
          <p:nvPr/>
        </p:nvCxnSpPr>
        <p:spPr>
          <a:xfrm>
            <a:off x="4401180" y="1858945"/>
            <a:ext cx="127614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63BA390-6405-4AB7-B82C-1FF52FC29413}"/>
              </a:ext>
            </a:extLst>
          </p:cNvPr>
          <p:cNvCxnSpPr/>
          <p:nvPr/>
        </p:nvCxnSpPr>
        <p:spPr>
          <a:xfrm>
            <a:off x="5195000" y="1868993"/>
            <a:ext cx="0" cy="72403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C4EC56F-831B-4786-94B5-C518164F3DBE}"/>
                  </a:ext>
                </a:extLst>
              </p:cNvPr>
              <p:cNvSpPr txBox="1"/>
              <p:nvPr/>
            </p:nvSpPr>
            <p:spPr>
              <a:xfrm>
                <a:off x="5164012" y="2246748"/>
                <a:ext cx="646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C4EC56F-831B-4786-94B5-C518164F3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012" y="2246748"/>
                <a:ext cx="6467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2F267229-A081-4570-9B81-5100C174ED1F}"/>
              </a:ext>
            </a:extLst>
          </p:cNvPr>
          <p:cNvSpPr txBox="1"/>
          <p:nvPr/>
        </p:nvSpPr>
        <p:spPr>
          <a:xfrm>
            <a:off x="9611465" y="3509279"/>
            <a:ext cx="1341822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Converging nozzle</a:t>
            </a:r>
            <a:endParaRPr lang="ko-KR" altLang="en-US"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B711A70-A195-4E7D-983E-84C3379803CA}"/>
              </a:ext>
            </a:extLst>
          </p:cNvPr>
          <p:cNvSpPr txBox="1"/>
          <p:nvPr/>
        </p:nvSpPr>
        <p:spPr>
          <a:xfrm>
            <a:off x="7127540" y="3509279"/>
            <a:ext cx="957786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C-D nozzle</a:t>
            </a:r>
            <a:endParaRPr lang="ko-KR" altLang="en-US"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BAA88E-F13C-41F0-B6D3-7B62CD53273B}"/>
              </a:ext>
            </a:extLst>
          </p:cNvPr>
          <p:cNvCxnSpPr>
            <a:cxnSpLocks/>
          </p:cNvCxnSpPr>
          <p:nvPr/>
        </p:nvCxnSpPr>
        <p:spPr>
          <a:xfrm flipH="1" flipV="1">
            <a:off x="10100721" y="2957449"/>
            <a:ext cx="149812" cy="5023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439232F-8259-432E-8CF9-609827FE0D18}"/>
              </a:ext>
            </a:extLst>
          </p:cNvPr>
          <p:cNvCxnSpPr>
            <a:cxnSpLocks/>
          </p:cNvCxnSpPr>
          <p:nvPr/>
        </p:nvCxnSpPr>
        <p:spPr>
          <a:xfrm flipV="1">
            <a:off x="7737057" y="2966153"/>
            <a:ext cx="211189" cy="48287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FAD186F-A364-403F-8849-526E26D2C6FF}"/>
              </a:ext>
            </a:extLst>
          </p:cNvPr>
          <p:cNvSpPr txBox="1"/>
          <p:nvPr/>
        </p:nvSpPr>
        <p:spPr>
          <a:xfrm>
            <a:off x="4546995" y="1571657"/>
            <a:ext cx="134182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Converging nozzle</a:t>
            </a:r>
            <a:endParaRPr lang="ko-KR" altLang="en-US"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19B1680-142C-4372-82EA-83BCC19663D6}"/>
              </a:ext>
            </a:extLst>
          </p:cNvPr>
          <p:cNvSpPr txBox="1"/>
          <p:nvPr/>
        </p:nvSpPr>
        <p:spPr>
          <a:xfrm>
            <a:off x="973332" y="1571657"/>
            <a:ext cx="9577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C-D nozzle</a:t>
            </a:r>
            <a:endParaRPr lang="ko-KR" altLang="en-US"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F237D6-AD89-4DCE-972D-89197BEBFA7E}"/>
              </a:ext>
            </a:extLst>
          </p:cNvPr>
          <p:cNvGrpSpPr/>
          <p:nvPr/>
        </p:nvGrpSpPr>
        <p:grpSpPr>
          <a:xfrm>
            <a:off x="9375206" y="971550"/>
            <a:ext cx="2657489" cy="525231"/>
            <a:chOff x="9375206" y="971550"/>
            <a:chExt cx="2657489" cy="52523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D71E431-5071-4FCC-A467-D60DC9E3A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75206" y="971550"/>
              <a:ext cx="2657489" cy="23435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01DFA37-107E-450A-9545-A8B0DCCCE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4819" y="1205900"/>
              <a:ext cx="2121302" cy="290881"/>
            </a:xfrm>
            <a:prstGeom prst="rect">
              <a:avLst/>
            </a:prstGeom>
          </p:spPr>
        </p:pic>
      </p:grpSp>
      <p:sp>
        <p:nvSpPr>
          <p:cNvPr id="32" name="직사각형 31"/>
          <p:cNvSpPr/>
          <p:nvPr/>
        </p:nvSpPr>
        <p:spPr>
          <a:xfrm>
            <a:off x="6738912" y="1592688"/>
            <a:ext cx="152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Vorticity mag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43402" y="207751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D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19177" y="2548903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2D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27986" y="3045953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3D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177" y="1709522"/>
            <a:ext cx="152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Vorticity mag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55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7BA53269-A8BF-472F-A79B-9BF85A6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485" y="6498744"/>
            <a:ext cx="349029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27B7CB-EC42-4996-B296-1BF01B3388B3}"/>
              </a:ext>
            </a:extLst>
          </p:cNvPr>
          <p:cNvSpPr txBox="1"/>
          <p:nvPr/>
        </p:nvSpPr>
        <p:spPr>
          <a:xfrm>
            <a:off x="359999" y="858009"/>
            <a:ext cx="1123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Characteristics of supersonic impinging jet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4EBDB8E-3CB4-4C58-B17B-B58BF1F2E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54" y="3267626"/>
            <a:ext cx="1582560" cy="355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CE07B7C-5923-4DA8-AAC6-13670C4F8F48}"/>
              </a:ext>
            </a:extLst>
          </p:cNvPr>
          <p:cNvCxnSpPr>
            <a:cxnSpLocks/>
          </p:cNvCxnSpPr>
          <p:nvPr/>
        </p:nvCxnSpPr>
        <p:spPr>
          <a:xfrm flipH="1" flipV="1">
            <a:off x="993883" y="5701959"/>
            <a:ext cx="1034343" cy="516766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BEFF92F-80AB-4EC6-BAD2-C796C1A22F90}"/>
              </a:ext>
            </a:extLst>
          </p:cNvPr>
          <p:cNvGrpSpPr/>
          <p:nvPr/>
        </p:nvGrpSpPr>
        <p:grpSpPr>
          <a:xfrm>
            <a:off x="323541" y="3319902"/>
            <a:ext cx="5720822" cy="2366295"/>
            <a:chOff x="323541" y="3815202"/>
            <a:chExt cx="5720822" cy="236629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CD3AC6B-AA9E-4D80-80E5-D1841E92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53929" y="3815202"/>
              <a:ext cx="1690434" cy="3309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330878E-C811-48A8-828A-F3181EF9C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541" y="4196849"/>
              <a:ext cx="5597944" cy="1984648"/>
            </a:xfrm>
            <a:prstGeom prst="rect">
              <a:avLst/>
            </a:prstGeom>
            <a:ln w="28575">
              <a:solidFill>
                <a:srgbClr val="FFFF00"/>
              </a:solidFill>
              <a:prstDash val="dash"/>
            </a:ln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3D978EC-1BFB-4EAC-A0A6-77448C49FD44}"/>
              </a:ext>
            </a:extLst>
          </p:cNvPr>
          <p:cNvGrpSpPr/>
          <p:nvPr/>
        </p:nvGrpSpPr>
        <p:grpSpPr>
          <a:xfrm>
            <a:off x="6095999" y="3267625"/>
            <a:ext cx="5667375" cy="2418572"/>
            <a:chOff x="6095999" y="3267625"/>
            <a:chExt cx="5667375" cy="2418572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A9B771E-285D-4DDB-AEDC-CDED5793C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3701549"/>
              <a:ext cx="5597944" cy="1984648"/>
            </a:xfrm>
            <a:prstGeom prst="rect">
              <a:avLst/>
            </a:prstGeom>
            <a:ln w="28575">
              <a:solidFill>
                <a:srgbClr val="FFFF00"/>
              </a:solidFill>
              <a:prstDash val="dash"/>
            </a:ln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55CEAFC-168F-4266-A24E-6340037D40AE}"/>
                </a:ext>
              </a:extLst>
            </p:cNvPr>
            <p:cNvGrpSpPr/>
            <p:nvPr/>
          </p:nvGrpSpPr>
          <p:grpSpPr>
            <a:xfrm>
              <a:off x="10088033" y="3267625"/>
              <a:ext cx="1675341" cy="371973"/>
              <a:chOff x="9536349" y="3523147"/>
              <a:chExt cx="2463532" cy="484412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6B0E476F-A318-4906-9343-20B05A29E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36349" y="3523147"/>
                <a:ext cx="2463532" cy="217246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1C27841D-BE34-46F6-BBE9-E063880C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05468" y="3733302"/>
                <a:ext cx="2262990" cy="274257"/>
              </a:xfrm>
              <a:prstGeom prst="rect">
                <a:avLst/>
              </a:prstGeom>
            </p:spPr>
          </p:pic>
        </p:grp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9832BB70-13F0-40D3-B020-627AB402E3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256" y="1544588"/>
            <a:ext cx="8212214" cy="162443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EEAB99-ED6F-4371-B8E8-F270775081B3}"/>
              </a:ext>
            </a:extLst>
          </p:cNvPr>
          <p:cNvSpPr/>
          <p:nvPr/>
        </p:nvSpPr>
        <p:spPr>
          <a:xfrm>
            <a:off x="7573704" y="2562225"/>
            <a:ext cx="1902479" cy="592375"/>
          </a:xfrm>
          <a:prstGeom prst="rect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3A85EBF-C1C9-4D4B-B618-E9BB34D364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185" y="1060335"/>
            <a:ext cx="1902480" cy="44768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7AFEE71-DB07-4E34-84CE-FFD54AD040B0}"/>
              </a:ext>
            </a:extLst>
          </p:cNvPr>
          <p:cNvSpPr txBox="1"/>
          <p:nvPr/>
        </p:nvSpPr>
        <p:spPr>
          <a:xfrm>
            <a:off x="1797295" y="6185216"/>
            <a:ext cx="29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wave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altLang="ko-K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wave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  <a:endParaRPr lang="ko-KR" alt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09C5362-BBFC-4E89-8BCD-758801E425A7}"/>
              </a:ext>
            </a:extLst>
          </p:cNvPr>
          <p:cNvCxnSpPr>
            <a:cxnSpLocks/>
          </p:cNvCxnSpPr>
          <p:nvPr/>
        </p:nvCxnSpPr>
        <p:spPr>
          <a:xfrm flipH="1" flipV="1">
            <a:off x="2028825" y="5686425"/>
            <a:ext cx="430766" cy="551812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BD37E49-543F-4BB0-BB8C-19A32F959D80}"/>
              </a:ext>
            </a:extLst>
          </p:cNvPr>
          <p:cNvCxnSpPr>
            <a:cxnSpLocks/>
          </p:cNvCxnSpPr>
          <p:nvPr/>
        </p:nvCxnSpPr>
        <p:spPr>
          <a:xfrm flipH="1" flipV="1">
            <a:off x="1266825" y="5705475"/>
            <a:ext cx="2143125" cy="553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6B6F33A-43A5-4F30-9D9A-0CC6ED3957B7}"/>
              </a:ext>
            </a:extLst>
          </p:cNvPr>
          <p:cNvCxnSpPr>
            <a:cxnSpLocks/>
          </p:cNvCxnSpPr>
          <p:nvPr/>
        </p:nvCxnSpPr>
        <p:spPr>
          <a:xfrm flipH="1" flipV="1">
            <a:off x="3000375" y="5715000"/>
            <a:ext cx="704850" cy="5238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AE566F-300A-48F5-BA48-D59E68431F36}"/>
              </a:ext>
            </a:extLst>
          </p:cNvPr>
          <p:cNvCxnSpPr>
            <a:cxnSpLocks/>
          </p:cNvCxnSpPr>
          <p:nvPr/>
        </p:nvCxnSpPr>
        <p:spPr>
          <a:xfrm flipV="1">
            <a:off x="2804292" y="5715000"/>
            <a:ext cx="1958208" cy="503725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890A614-4313-4F40-9149-E4455349892F}"/>
              </a:ext>
            </a:extLst>
          </p:cNvPr>
          <p:cNvCxnSpPr>
            <a:cxnSpLocks/>
          </p:cNvCxnSpPr>
          <p:nvPr/>
        </p:nvCxnSpPr>
        <p:spPr>
          <a:xfrm flipV="1">
            <a:off x="4076700" y="5695950"/>
            <a:ext cx="1009650" cy="5334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8B341EA-C24B-4F52-B957-875598E91AD9}"/>
              </a:ext>
            </a:extLst>
          </p:cNvPr>
          <p:cNvSpPr txBox="1"/>
          <p:nvPr/>
        </p:nvSpPr>
        <p:spPr>
          <a:xfrm>
            <a:off x="7432549" y="6165369"/>
            <a:ext cx="29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vortex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altLang="ko-K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vortex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  <a:r>
              <a:rPr lang="en-US" altLang="ko-KR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728B4B4-F9BF-405E-AC76-6CED2D1039F6}"/>
              </a:ext>
            </a:extLst>
          </p:cNvPr>
          <p:cNvCxnSpPr>
            <a:cxnSpLocks/>
          </p:cNvCxnSpPr>
          <p:nvPr/>
        </p:nvCxnSpPr>
        <p:spPr>
          <a:xfrm flipH="1" flipV="1">
            <a:off x="8647199" y="5694850"/>
            <a:ext cx="544426" cy="49036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6908053-0DB2-4FF8-968A-878819AA03DE}"/>
              </a:ext>
            </a:extLst>
          </p:cNvPr>
          <p:cNvCxnSpPr>
            <a:cxnSpLocks/>
          </p:cNvCxnSpPr>
          <p:nvPr/>
        </p:nvCxnSpPr>
        <p:spPr>
          <a:xfrm flipV="1">
            <a:off x="9686925" y="5705559"/>
            <a:ext cx="1532023" cy="50474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7A8DA88-205D-49D5-96F9-5B1C85E9CCFE}"/>
              </a:ext>
            </a:extLst>
          </p:cNvPr>
          <p:cNvCxnSpPr>
            <a:cxnSpLocks/>
          </p:cNvCxnSpPr>
          <p:nvPr/>
        </p:nvCxnSpPr>
        <p:spPr>
          <a:xfrm flipH="1" flipV="1">
            <a:off x="6838951" y="5400676"/>
            <a:ext cx="971549" cy="828674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2C50029D-2A4C-4CCD-A772-1502A5699E5E}"/>
              </a:ext>
            </a:extLst>
          </p:cNvPr>
          <p:cNvCxnSpPr>
            <a:cxnSpLocks/>
          </p:cNvCxnSpPr>
          <p:nvPr/>
        </p:nvCxnSpPr>
        <p:spPr>
          <a:xfrm flipV="1">
            <a:off x="8124825" y="5450669"/>
            <a:ext cx="138360" cy="750106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674BC38E-DBF3-452D-B6CF-6F4F8560E380}"/>
              </a:ext>
            </a:extLst>
          </p:cNvPr>
          <p:cNvCxnSpPr>
            <a:cxnSpLocks/>
          </p:cNvCxnSpPr>
          <p:nvPr/>
        </p:nvCxnSpPr>
        <p:spPr>
          <a:xfrm flipV="1">
            <a:off x="8382000" y="5196843"/>
            <a:ext cx="2596460" cy="1003932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C64A6F2-3AD7-4158-A473-6AE3F87D357B}"/>
              </a:ext>
            </a:extLst>
          </p:cNvPr>
          <p:cNvSpPr txBox="1"/>
          <p:nvPr/>
        </p:nvSpPr>
        <p:spPr>
          <a:xfrm>
            <a:off x="10287125" y="2139677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2D&gt;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1952789" y="2172139"/>
                <a:ext cx="587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1" i="1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Ma</m:t>
                      </m:r>
                    </m:oMath>
                  </m:oMathPara>
                </a14:m>
                <a:endParaRPr lang="ko-KR" alt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789" y="2172139"/>
                <a:ext cx="58702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141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C87CCAA-5086-4486-8D60-A88768C07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51" y="3682938"/>
            <a:ext cx="5437786" cy="2517447"/>
          </a:xfrm>
          <a:prstGeom prst="rect">
            <a:avLst/>
          </a:prstGeom>
          <a:ln w="28575">
            <a:solidFill>
              <a:srgbClr val="00B050"/>
            </a:solidFill>
            <a:prstDash val="lgDashDot"/>
          </a:ln>
        </p:spPr>
      </p:pic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순서도: 수동 입력 8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Results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7BA53269-A8BF-472F-A79B-9BF85A6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485" y="6498744"/>
            <a:ext cx="349029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27B7CB-EC42-4996-B296-1BF01B3388B3}"/>
              </a:ext>
            </a:extLst>
          </p:cNvPr>
          <p:cNvSpPr txBox="1"/>
          <p:nvPr/>
        </p:nvSpPr>
        <p:spPr>
          <a:xfrm>
            <a:off x="359999" y="858009"/>
            <a:ext cx="1123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Characteristics of supersonic impinging jet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4EBDB8E-3CB4-4C58-B17B-B58BF1F2E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54" y="3267626"/>
            <a:ext cx="1582560" cy="355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CE07B7C-5923-4DA8-AAC6-13670C4F8F48}"/>
              </a:ext>
            </a:extLst>
          </p:cNvPr>
          <p:cNvCxnSpPr>
            <a:cxnSpLocks/>
          </p:cNvCxnSpPr>
          <p:nvPr/>
        </p:nvCxnSpPr>
        <p:spPr>
          <a:xfrm flipH="1" flipV="1">
            <a:off x="1562100" y="6200385"/>
            <a:ext cx="466127" cy="45649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3CD3AC6B-AA9E-4D80-80E5-D1841E92C4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929" y="3319902"/>
            <a:ext cx="1690434" cy="330958"/>
          </a:xfrm>
          <a:prstGeom prst="rect">
            <a:avLst/>
          </a:prstGeom>
          <a:ln>
            <a:noFill/>
          </a:ln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155CEAFC-168F-4266-A24E-6340037D40AE}"/>
              </a:ext>
            </a:extLst>
          </p:cNvPr>
          <p:cNvGrpSpPr/>
          <p:nvPr/>
        </p:nvGrpSpPr>
        <p:grpSpPr>
          <a:xfrm>
            <a:off x="10088033" y="3267625"/>
            <a:ext cx="1675341" cy="371973"/>
            <a:chOff x="9536349" y="3523147"/>
            <a:chExt cx="2463532" cy="484412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6B0E476F-A318-4906-9343-20B05A29E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36349" y="3523147"/>
              <a:ext cx="2463532" cy="217246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C27841D-BE34-46F6-BBE9-E063880CF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5468" y="3733302"/>
              <a:ext cx="2262990" cy="274257"/>
            </a:xfrm>
            <a:prstGeom prst="rect">
              <a:avLst/>
            </a:prstGeom>
          </p:spPr>
        </p:pic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9832BB70-13F0-40D3-B020-627AB402E3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256" y="1544588"/>
            <a:ext cx="8212214" cy="162443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EEAB99-ED6F-4371-B8E8-F270775081B3}"/>
              </a:ext>
            </a:extLst>
          </p:cNvPr>
          <p:cNvSpPr/>
          <p:nvPr/>
        </p:nvSpPr>
        <p:spPr>
          <a:xfrm>
            <a:off x="4676775" y="1949511"/>
            <a:ext cx="2600325" cy="1219511"/>
          </a:xfrm>
          <a:prstGeom prst="rect">
            <a:avLst/>
          </a:prstGeom>
          <a:noFill/>
          <a:ln w="5715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3A85EBF-C1C9-4D4B-B618-E9BB34D364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185" y="1060335"/>
            <a:ext cx="1902480" cy="44768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7AFEE71-DB07-4E34-84CE-FFD54AD040B0}"/>
              </a:ext>
            </a:extLst>
          </p:cNvPr>
          <p:cNvSpPr txBox="1"/>
          <p:nvPr/>
        </p:nvSpPr>
        <p:spPr>
          <a:xfrm>
            <a:off x="1797295" y="6575741"/>
            <a:ext cx="29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wave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altLang="ko-K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wave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  <a:endParaRPr lang="ko-KR" alt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09C5362-BBFC-4E89-8BCD-758801E425A7}"/>
              </a:ext>
            </a:extLst>
          </p:cNvPr>
          <p:cNvCxnSpPr>
            <a:cxnSpLocks/>
          </p:cNvCxnSpPr>
          <p:nvPr/>
        </p:nvCxnSpPr>
        <p:spPr>
          <a:xfrm flipV="1">
            <a:off x="2886075" y="6210300"/>
            <a:ext cx="1962150" cy="447676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BD37E49-543F-4BB0-BB8C-19A32F959D80}"/>
              </a:ext>
            </a:extLst>
          </p:cNvPr>
          <p:cNvCxnSpPr>
            <a:cxnSpLocks/>
          </p:cNvCxnSpPr>
          <p:nvPr/>
        </p:nvCxnSpPr>
        <p:spPr>
          <a:xfrm flipH="1" flipV="1">
            <a:off x="2152652" y="6181335"/>
            <a:ext cx="1223075" cy="48616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890A614-4313-4F40-9149-E4455349892F}"/>
              </a:ext>
            </a:extLst>
          </p:cNvPr>
          <p:cNvCxnSpPr>
            <a:cxnSpLocks/>
          </p:cNvCxnSpPr>
          <p:nvPr/>
        </p:nvCxnSpPr>
        <p:spPr>
          <a:xfrm flipV="1">
            <a:off x="4076700" y="6210300"/>
            <a:ext cx="600075" cy="4572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842D2AA-CBA9-4197-8DED-4824A49CE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587" y="3677737"/>
            <a:ext cx="5437787" cy="2528445"/>
          </a:xfrm>
          <a:prstGeom prst="rect">
            <a:avLst/>
          </a:prstGeom>
          <a:ln w="28575">
            <a:solidFill>
              <a:srgbClr val="00B050"/>
            </a:solidFill>
            <a:prstDash val="lgDashDot"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88B341EA-C24B-4F52-B957-875598E91AD9}"/>
              </a:ext>
            </a:extLst>
          </p:cNvPr>
          <p:cNvSpPr txBox="1"/>
          <p:nvPr/>
        </p:nvSpPr>
        <p:spPr>
          <a:xfrm>
            <a:off x="6899850" y="6581001"/>
            <a:ext cx="462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Vortex-induced flow deflection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altLang="ko-K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Intense vortex in fountain upwash</a:t>
            </a:r>
            <a:endParaRPr lang="ko-KR" alt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073C78B-1E7A-473F-B225-EC52B3174F20}"/>
              </a:ext>
            </a:extLst>
          </p:cNvPr>
          <p:cNvCxnSpPr>
            <a:cxnSpLocks/>
          </p:cNvCxnSpPr>
          <p:nvPr/>
        </p:nvCxnSpPr>
        <p:spPr>
          <a:xfrm flipH="1" flipV="1">
            <a:off x="3180364" y="6200385"/>
            <a:ext cx="539149" cy="47933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C81E49-196B-42D9-8309-03C74422EEC6}"/>
              </a:ext>
            </a:extLst>
          </p:cNvPr>
          <p:cNvSpPr txBox="1"/>
          <p:nvPr/>
        </p:nvSpPr>
        <p:spPr>
          <a:xfrm>
            <a:off x="10287125" y="2139677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2D&gt;</a:t>
            </a:r>
            <a:endParaRPr lang="ko-KR" altLang="en-US" sz="16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C66C047-4DDA-4125-834F-1FA13C440571}"/>
              </a:ext>
            </a:extLst>
          </p:cNvPr>
          <p:cNvCxnSpPr>
            <a:cxnSpLocks/>
          </p:cNvCxnSpPr>
          <p:nvPr/>
        </p:nvCxnSpPr>
        <p:spPr>
          <a:xfrm flipH="1" flipV="1">
            <a:off x="8875294" y="6210301"/>
            <a:ext cx="925931" cy="4465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6C25BDD-9C70-4847-9188-A469CC0B4FC6}"/>
              </a:ext>
            </a:extLst>
          </p:cNvPr>
          <p:cNvCxnSpPr>
            <a:cxnSpLocks/>
          </p:cNvCxnSpPr>
          <p:nvPr/>
        </p:nvCxnSpPr>
        <p:spPr>
          <a:xfrm flipH="1" flipV="1">
            <a:off x="8472490" y="6210300"/>
            <a:ext cx="1243010" cy="4465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EF783E8-5CEE-4333-AAB3-F029BB2935D1}"/>
              </a:ext>
            </a:extLst>
          </p:cNvPr>
          <p:cNvCxnSpPr>
            <a:cxnSpLocks/>
          </p:cNvCxnSpPr>
          <p:nvPr/>
        </p:nvCxnSpPr>
        <p:spPr>
          <a:xfrm flipH="1" flipV="1">
            <a:off x="6899850" y="5124450"/>
            <a:ext cx="1253551" cy="1456552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1952789" y="2172139"/>
                <a:ext cx="587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1" i="1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Ma</m:t>
                      </m:r>
                    </m:oMath>
                  </m:oMathPara>
                </a14:m>
                <a:endParaRPr lang="ko-KR" alt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789" y="2172139"/>
                <a:ext cx="58702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06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C17468-5CB1-CF96-606E-F8802E8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6239" y="6502168"/>
            <a:ext cx="279524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E1AB-A8DA-A97F-67A3-020F23A64337}"/>
              </a:ext>
            </a:extLst>
          </p:cNvPr>
          <p:cNvSpPr txBox="1"/>
          <p:nvPr/>
        </p:nvSpPr>
        <p:spPr>
          <a:xfrm>
            <a:off x="359999" y="858009"/>
            <a:ext cx="1123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8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Motivation &amp; 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138404-B4D9-C262-E19C-188123365498}"/>
              </a:ext>
            </a:extLst>
          </p:cNvPr>
          <p:cNvSpPr txBox="1"/>
          <p:nvPr/>
        </p:nvSpPr>
        <p:spPr>
          <a:xfrm>
            <a:off x="9270337" y="1434700"/>
            <a:ext cx="31987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Source : </a:t>
            </a:r>
            <a:r>
              <a:rPr lang="fi-FI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Daniel M. Mitchell et al.</a:t>
            </a:r>
            <a:endParaRPr lang="ko-KR" altLang="en-US" sz="900" i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CBD0B6-DD77-4FF0-A60A-BCB7C21E9C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889CAB-42D0-450C-97EC-D3F1C23C3D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2987" y="1826476"/>
            <a:ext cx="4240951" cy="28143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D6C55E-2260-49AD-BD19-04A179D24C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3407" y="1826477"/>
            <a:ext cx="3553312" cy="2814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B75599-8B96-4040-830C-01719D7AF334}"/>
              </a:ext>
            </a:extLst>
          </p:cNvPr>
          <p:cNvSpPr txBox="1"/>
          <p:nvPr/>
        </p:nvSpPr>
        <p:spPr>
          <a:xfrm>
            <a:off x="4692077" y="1434700"/>
            <a:ext cx="2020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Source : </a:t>
            </a:r>
            <a:r>
              <a:rPr lang="fi-FI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Vikas N. Bhargav et al.</a:t>
            </a:r>
            <a:endParaRPr lang="ko-KR" altLang="en-US" sz="900" i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4115C5-E61F-4BC1-BC51-55A7C120B6F5}"/>
              </a:ext>
            </a:extLst>
          </p:cNvPr>
          <p:cNvSpPr txBox="1"/>
          <p:nvPr/>
        </p:nvSpPr>
        <p:spPr>
          <a:xfrm>
            <a:off x="6539345" y="4813651"/>
            <a:ext cx="51215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 schematic of supersonic flow for an impinging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underexpanded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jet&gt;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B3C389-3CCF-48D3-AD3E-B47F16CD92DF}"/>
              </a:ext>
            </a:extLst>
          </p:cNvPr>
          <p:cNvSpPr txBox="1"/>
          <p:nvPr/>
        </p:nvSpPr>
        <p:spPr>
          <a:xfrm>
            <a:off x="1743117" y="4736707"/>
            <a:ext cx="4213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&lt;Schematic of dual impinging jets, showing streamlines in the wall jets, interaction region, and fountain flow region&gt;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FB258-CE6A-4B27-AA06-BA1CA9396B4C}"/>
              </a:ext>
            </a:extLst>
          </p:cNvPr>
          <p:cNvSpPr txBox="1"/>
          <p:nvPr/>
        </p:nvSpPr>
        <p:spPr>
          <a:xfrm>
            <a:off x="495888" y="5282875"/>
            <a:ext cx="11479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interaction between the fan and jet flow generates complex vortices and turbulence, which is challenging to model.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High-fidelity CFD (e.g., IDDES with AMR) is required to accurately capture these unsteady phenomena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simulations are computationally expensive, creating a need for efficient flow prediction models</a:t>
            </a: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C17468-5CB1-CF96-606E-F8802E8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6239" y="6502168"/>
            <a:ext cx="279524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B3EC6-12AC-816C-B801-C8D3E3FAA488}"/>
              </a:ext>
            </a:extLst>
          </p:cNvPr>
          <p:cNvSpPr txBox="1"/>
          <p:nvPr/>
        </p:nvSpPr>
        <p:spPr>
          <a:xfrm>
            <a:off x="359999" y="862822"/>
            <a:ext cx="1123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8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What We Do?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75AF04-1582-43FE-BC87-882519652E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93442D-2A6D-4366-AA05-F250F7933FCA}"/>
              </a:ext>
            </a:extLst>
          </p:cNvPr>
          <p:cNvSpPr txBox="1"/>
          <p:nvPr/>
        </p:nvSpPr>
        <p:spPr>
          <a:xfrm>
            <a:off x="904748" y="4184832"/>
            <a:ext cx="55748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Velocity streamlines colored by vorticity magnitude of  impinging twin jet&gt;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CA7D0-2914-4F96-A14D-D084F6D7A3E1}"/>
              </a:ext>
            </a:extLst>
          </p:cNvPr>
          <p:cNvSpPr txBox="1"/>
          <p:nvPr/>
        </p:nvSpPr>
        <p:spPr>
          <a:xfrm>
            <a:off x="8077200" y="4184832"/>
            <a:ext cx="2974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&lt;Predicted pressure contour&gt;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2DA7E-97BF-4D2A-82B1-402657CF3CB3}"/>
              </a:ext>
            </a:extLst>
          </p:cNvPr>
          <p:cNvSpPr txBox="1"/>
          <p:nvPr/>
        </p:nvSpPr>
        <p:spPr>
          <a:xfrm>
            <a:off x="1682917" y="4880885"/>
            <a:ext cx="93246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089" lvl="1" indent="-342900" algn="just">
              <a:buClr>
                <a:schemeClr val="accent1">
                  <a:lumMod val="50000"/>
                </a:schemeClr>
              </a:buClr>
              <a:buAutoNum type="arabicParenBoth"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Conduct high-fidelity analysis of unsteady twin-jet ground effect.</a:t>
            </a:r>
          </a:p>
          <a:p>
            <a:pPr marL="457189" lvl="1" algn="just">
              <a:buClr>
                <a:schemeClr val="accent1">
                  <a:lumMod val="50000"/>
                </a:schemeClr>
              </a:buClr>
            </a:pPr>
            <a:r>
              <a:rPr lang="en-US" altLang="ko-KR" sz="16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	* Using a hybrid RANS-LES (IDDES) model with Adaptive Mesh Refinement (AMR)</a:t>
            </a:r>
          </a:p>
          <a:p>
            <a:pPr marL="457189" lvl="1" algn="just">
              <a:buClr>
                <a:schemeClr val="accent1">
                  <a:lumMod val="50000"/>
                </a:schemeClr>
              </a:buClr>
            </a:pPr>
            <a:endParaRPr lang="en-US" altLang="ko-KR" sz="16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457189" lvl="1" algn="just">
              <a:buClr>
                <a:schemeClr val="accent1">
                  <a:lumMod val="50000"/>
                </a:schemeClr>
              </a:buClr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(2) Develop a rapid flow prediction model for the ground effect.</a:t>
            </a:r>
          </a:p>
          <a:p>
            <a:pPr marL="457189" lvl="1" algn="just">
              <a:buClr>
                <a:schemeClr val="accent1">
                  <a:lumMod val="50000"/>
                </a:schemeClr>
              </a:buClr>
            </a:pPr>
            <a:r>
              <a:rPr lang="en-US" altLang="ko-KR" sz="16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	* Using a Fourier Neural Operator (FNO) trained on the high-fidelity CFD data.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159D8BC-3A80-425C-A9B1-575F6EA862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34" y="2196991"/>
            <a:ext cx="5917652" cy="185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657267" y="1814610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Our results</a:t>
            </a:r>
            <a:endParaRPr lang="ko-KR" altLang="en-US" b="1" i="1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Unsteady_video (Y=-3.25)">
            <a:hlinkClick r:id="" action="ppaction://media"/>
            <a:extLst>
              <a:ext uri="{FF2B5EF4-FFF2-40B4-BE49-F238E27FC236}">
                <a16:creationId xmlns:a16="http://schemas.microsoft.com/office/drawing/2014/main" id="{9E4C433C-0B35-D936-669F-43B63D64D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3667" t="15731" r="6126" b="14479"/>
          <a:stretch/>
        </p:blipFill>
        <p:spPr>
          <a:xfrm>
            <a:off x="7494092" y="1611412"/>
            <a:ext cx="3272991" cy="2531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774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956239" y="6502168"/>
            <a:ext cx="279524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D5C5A5-5E37-415E-9F82-1959CADBA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448" y="6368918"/>
            <a:ext cx="2729552" cy="48908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7FB2086-027C-48AE-B9C3-5AB7A6B1167D}"/>
              </a:ext>
            </a:extLst>
          </p:cNvPr>
          <p:cNvGrpSpPr/>
          <p:nvPr/>
        </p:nvGrpSpPr>
        <p:grpSpPr>
          <a:xfrm>
            <a:off x="149824" y="1180630"/>
            <a:ext cx="6853760" cy="1692771"/>
            <a:chOff x="83784" y="1263203"/>
            <a:chExt cx="6853760" cy="16927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B9D61C-947C-425D-A7D6-0C76571C45C3}"/>
                </a:ext>
              </a:extLst>
            </p:cNvPr>
            <p:cNvSpPr txBox="1"/>
            <p:nvPr/>
          </p:nvSpPr>
          <p:spPr>
            <a:xfrm>
              <a:off x="843953" y="1263203"/>
              <a:ext cx="6093591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Introduction</a:t>
              </a:r>
            </a:p>
            <a:p>
              <a:pPr>
                <a:spcAft>
                  <a:spcPts val="800"/>
                </a:spcAft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Motivation</a:t>
              </a:r>
              <a:r>
                <a:rPr lang="ko-KR" altLang="en-US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&amp; Background </a:t>
              </a:r>
            </a:p>
            <a:p>
              <a:pPr>
                <a:spcAft>
                  <a:spcPts val="800"/>
                </a:spcAft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Research Objectives</a:t>
              </a:r>
            </a:p>
            <a:p>
              <a:pPr marL="285730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endPara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CE100A-D5E1-4901-9295-BA4BD83486F7}"/>
                </a:ext>
              </a:extLst>
            </p:cNvPr>
            <p:cNvSpPr txBox="1"/>
            <p:nvPr/>
          </p:nvSpPr>
          <p:spPr>
            <a:xfrm>
              <a:off x="83784" y="126320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01</a:t>
              </a:r>
              <a:endParaRPr lang="en-US" sz="24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0084E-0AF1-4F4E-BB03-62EF6BB7BD1F}"/>
              </a:ext>
            </a:extLst>
          </p:cNvPr>
          <p:cNvGrpSpPr/>
          <p:nvPr/>
        </p:nvGrpSpPr>
        <p:grpSpPr>
          <a:xfrm>
            <a:off x="149824" y="2734734"/>
            <a:ext cx="6853759" cy="3747087"/>
            <a:chOff x="83783" y="3242734"/>
            <a:chExt cx="6853759" cy="3747087"/>
          </a:xfrm>
        </p:grpSpPr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B485D9D2-A111-4119-BFD7-A7884AEA135E}"/>
                </a:ext>
              </a:extLst>
            </p:cNvPr>
            <p:cNvSpPr/>
            <p:nvPr/>
          </p:nvSpPr>
          <p:spPr>
            <a:xfrm>
              <a:off x="83783" y="3242734"/>
              <a:ext cx="30914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02</a:t>
              </a:r>
              <a:endParaRPr lang="en-US" altLang="ko-KR" sz="2400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706E5946-EEA9-4E17-8308-8A7064AFE9F9}"/>
                </a:ext>
              </a:extLst>
            </p:cNvPr>
            <p:cNvSpPr/>
            <p:nvPr/>
          </p:nvSpPr>
          <p:spPr>
            <a:xfrm>
              <a:off x="843951" y="3245206"/>
              <a:ext cx="6093591" cy="3744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r>
                <a:rPr lang="en-US" altLang="ko-KR" sz="2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1: High-Fidelity Flow Analysis</a:t>
              </a:r>
            </a:p>
            <a:p>
              <a:pPr marL="342900" indent="-342900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</a:p>
            <a:p>
              <a:pPr lvl="1">
                <a:spcAft>
                  <a:spcPts val="800"/>
                </a:spcAft>
                <a:defRPr/>
              </a:pPr>
              <a:r>
                <a:rPr lang="en-US" altLang="ko-KR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Hybrid RANS - LES Model</a:t>
              </a:r>
            </a:p>
            <a:p>
              <a:pPr marL="742930" lvl="1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r>
                <a:rPr lang="en-US" altLang="ko-KR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Adaptive Mesh Refinement (AMR)</a:t>
              </a:r>
            </a:p>
            <a:p>
              <a:pPr marL="742930" lvl="1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r>
                <a:rPr lang="en-US" altLang="ko-KR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Modeling of fan - jet interaction</a:t>
              </a:r>
            </a:p>
            <a:p>
              <a:pPr lvl="1">
                <a:spcAft>
                  <a:spcPts val="800"/>
                </a:spcAft>
                <a:defRPr/>
              </a:pPr>
              <a:endPara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  <a:p>
              <a:pPr marL="342900" indent="-342900">
                <a:spcAft>
                  <a:spcPts val="8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CFD Analysis &amp; Results</a:t>
              </a:r>
            </a:p>
            <a:p>
              <a:pPr marL="800100" lvl="1" indent="-342900">
                <a:spcAft>
                  <a:spcPts val="800"/>
                </a:spcAft>
                <a:buFontTx/>
                <a:buChar char="-"/>
                <a:defRPr/>
              </a:pPr>
              <a:r>
                <a:rPr lang="en-US" altLang="ko-KR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Numerical Setup &amp; Validation</a:t>
              </a:r>
            </a:p>
            <a:p>
              <a:pPr lvl="1">
                <a:spcAft>
                  <a:spcPts val="800"/>
                </a:spcAft>
                <a:defRPr/>
              </a:pPr>
              <a:r>
                <a:rPr lang="en-US" altLang="ko-KR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-    Unsteady Vortical Structures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E98C7C-68C8-4649-B924-96BBCD946CE2}"/>
              </a:ext>
            </a:extLst>
          </p:cNvPr>
          <p:cNvGrpSpPr/>
          <p:nvPr/>
        </p:nvGrpSpPr>
        <p:grpSpPr>
          <a:xfrm>
            <a:off x="5973103" y="1263205"/>
            <a:ext cx="2901879" cy="510555"/>
            <a:chOff x="5923199" y="3889262"/>
            <a:chExt cx="6043675" cy="510553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1984C5DE-809F-46FF-8906-B15F53A53B48}"/>
                </a:ext>
              </a:extLst>
            </p:cNvPr>
            <p:cNvSpPr/>
            <p:nvPr/>
          </p:nvSpPr>
          <p:spPr>
            <a:xfrm>
              <a:off x="6825864" y="3889262"/>
              <a:ext cx="5141010" cy="400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endParaRPr lang="en-US" altLang="ko-KR" sz="20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E0B37D18-871F-41F0-88AC-565061F7C488}"/>
                </a:ext>
              </a:extLst>
            </p:cNvPr>
            <p:cNvSpPr/>
            <p:nvPr/>
          </p:nvSpPr>
          <p:spPr>
            <a:xfrm>
              <a:off x="5923199" y="3938152"/>
              <a:ext cx="1848194" cy="461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03</a:t>
              </a:r>
              <a:endParaRPr lang="en-US" altLang="ko-KR" sz="24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48879B45-01D6-4F55-9B76-96FF9DCC75C1}"/>
              </a:ext>
            </a:extLst>
          </p:cNvPr>
          <p:cNvSpPr/>
          <p:nvPr/>
        </p:nvSpPr>
        <p:spPr>
          <a:xfrm>
            <a:off x="6806675" y="1263206"/>
            <a:ext cx="511213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/>
            </a:pPr>
            <a:r>
              <a:rPr lang="en-US" altLang="ko-KR" sz="24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Part 2: AI-Based Flow Prediction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>
              <a:spcAft>
                <a:spcPts val="800"/>
              </a:spcAft>
              <a:defRPr/>
            </a:pPr>
            <a:r>
              <a: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-   High-Fidelity Data Interpolation</a:t>
            </a:r>
          </a:p>
          <a:p>
            <a:pPr marL="742930" lvl="1" indent="-285730">
              <a:spcAft>
                <a:spcPts val="800"/>
              </a:spcAft>
              <a:buFont typeface="나눔스퀘어_ac ExtraBold" panose="020B0600000101010101" pitchFamily="50" charset="-127"/>
              <a:buChar char="-"/>
              <a:defRPr/>
            </a:pPr>
            <a:r>
              <a: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Fourier Neural Operator (FNO)</a:t>
            </a:r>
          </a:p>
          <a:p>
            <a:pPr marL="742930" lvl="1" indent="-285730">
              <a:spcAft>
                <a:spcPts val="800"/>
              </a:spcAft>
              <a:buFont typeface="나눔스퀘어_ac ExtraBold" panose="020B0600000101010101" pitchFamily="50" charset="-127"/>
              <a:buChar char="-"/>
              <a:defRPr/>
            </a:pPr>
            <a:endParaRPr lang="en-US" altLang="ko-KR" sz="2000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Prediction Results &amp; Discussion</a:t>
            </a:r>
          </a:p>
          <a:p>
            <a:pPr lvl="1">
              <a:spcAft>
                <a:spcPts val="800"/>
              </a:spcAft>
              <a:defRPr/>
            </a:pPr>
            <a:endParaRPr lang="en-US" altLang="ko-KR" sz="2000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90E037-1823-49DB-B437-649A51B75BCB}"/>
              </a:ext>
            </a:extLst>
          </p:cNvPr>
          <p:cNvGrpSpPr/>
          <p:nvPr/>
        </p:nvGrpSpPr>
        <p:grpSpPr>
          <a:xfrm>
            <a:off x="6079782" y="4509975"/>
            <a:ext cx="5283189" cy="892552"/>
            <a:chOff x="5546382" y="5173374"/>
            <a:chExt cx="5283189" cy="8925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87CC4-5211-4621-B145-592F5E3C63B3}"/>
                </a:ext>
              </a:extLst>
            </p:cNvPr>
            <p:cNvSpPr txBox="1"/>
            <p:nvPr/>
          </p:nvSpPr>
          <p:spPr>
            <a:xfrm>
              <a:off x="6379952" y="5173374"/>
              <a:ext cx="444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Conclusion </a:t>
              </a:r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266878A3-ED7A-43C2-B293-9F79FA68D399}"/>
                </a:ext>
              </a:extLst>
            </p:cNvPr>
            <p:cNvSpPr/>
            <p:nvPr/>
          </p:nvSpPr>
          <p:spPr>
            <a:xfrm>
              <a:off x="5546382" y="5173374"/>
              <a:ext cx="8874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04</a:t>
              </a:r>
              <a:endParaRPr lang="en-US" altLang="ko-KR" sz="24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7A2BB36-3A9C-425A-9BD6-77CC0A044DF5}"/>
                </a:ext>
              </a:extLst>
            </p:cNvPr>
            <p:cNvSpPr/>
            <p:nvPr/>
          </p:nvSpPr>
          <p:spPr>
            <a:xfrm>
              <a:off x="6379953" y="5665816"/>
              <a:ext cx="32688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30" indent="-285730">
                <a:spcAft>
                  <a:spcPts val="800"/>
                </a:spcAft>
                <a:buFont typeface="나눔스퀘어_ac ExtraBold" panose="020B0600000101010101" pitchFamily="50" charset="-127"/>
                <a:buChar char="-"/>
                <a:defRPr/>
              </a:pPr>
              <a:r>
                <a: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 &amp; 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4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C17468-5CB1-CF96-606E-F8802E8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6239" y="6502168"/>
            <a:ext cx="279524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E1AB-A8DA-A97F-67A3-020F23A64337}"/>
              </a:ext>
            </a:extLst>
          </p:cNvPr>
          <p:cNvSpPr txBox="1"/>
          <p:nvPr/>
        </p:nvSpPr>
        <p:spPr>
          <a:xfrm>
            <a:off x="359999" y="858009"/>
            <a:ext cx="1123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8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What we have done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B3C389-3CCF-48D3-AD3E-B47F16CD92DF}"/>
              </a:ext>
            </a:extLst>
          </p:cNvPr>
          <p:cNvSpPr txBox="1"/>
          <p:nvPr/>
        </p:nvSpPr>
        <p:spPr>
          <a:xfrm>
            <a:off x="1743117" y="4736707"/>
            <a:ext cx="4213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&lt;Schematic of dual impinging jets, showing streamlines in the wall jets, interaction region, and fountain flow region&gt;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FB258-CE6A-4B27-AA06-BA1CA9396B4C}"/>
              </a:ext>
            </a:extLst>
          </p:cNvPr>
          <p:cNvSpPr txBox="1"/>
          <p:nvPr/>
        </p:nvSpPr>
        <p:spPr>
          <a:xfrm>
            <a:off x="961167" y="5749052"/>
            <a:ext cx="1081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The impact, fountain upwash, and re-entrainment mechanisms change systematically with ground clearance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identified periods in which the flow becomes increasingly unsteady over time.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270DFD-F28E-4FB7-802C-01663EFFE26F}"/>
              </a:ext>
            </a:extLst>
          </p:cNvPr>
          <p:cNvSpPr txBox="1"/>
          <p:nvPr/>
        </p:nvSpPr>
        <p:spPr>
          <a:xfrm>
            <a:off x="7604136" y="1562057"/>
            <a:ext cx="13954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200" b="1" dirty="0">
                <a:ln w="3175">
                  <a:noFill/>
                </a:ln>
                <a:latin typeface="Times New Roman" panose="02020603050405020304" pitchFamily="18" charset="0"/>
                <a:ea typeface="대한민국정부상징체 R" panose="02020503020101020101" pitchFamily="18" charset="-127"/>
                <a:cs typeface="Times New Roman" panose="02020603050405020304" pitchFamily="18" charset="0"/>
              </a:rPr>
              <a:t>&lt;Q-criterion = 1E8&gt;</a:t>
            </a:r>
            <a:endParaRPr lang="ko-KR" altLang="en-US" sz="1200" b="1" dirty="0">
              <a:ln w="3175">
                <a:noFill/>
              </a:ln>
              <a:latin typeface="Times New Roman" panose="02020603050405020304" pitchFamily="18" charset="0"/>
              <a:ea typeface="대한민국정부상징체 R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125F47-35E1-4268-B7DF-5582BE1A0D9E}"/>
              </a:ext>
            </a:extLst>
          </p:cNvPr>
          <p:cNvSpPr txBox="1"/>
          <p:nvPr/>
        </p:nvSpPr>
        <p:spPr>
          <a:xfrm>
            <a:off x="1593814" y="5317318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2D&gt;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9DE312-B5EE-42C0-A310-4C0031B77343}"/>
              </a:ext>
            </a:extLst>
          </p:cNvPr>
          <p:cNvSpPr txBox="1"/>
          <p:nvPr/>
        </p:nvSpPr>
        <p:spPr>
          <a:xfrm>
            <a:off x="5268079" y="5317318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3.25D&gt;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CC2D1-B47D-4CC1-A9EC-5A46D924FC74}"/>
              </a:ext>
            </a:extLst>
          </p:cNvPr>
          <p:cNvSpPr txBox="1"/>
          <p:nvPr/>
        </p:nvSpPr>
        <p:spPr>
          <a:xfrm>
            <a:off x="9228094" y="5317318"/>
            <a:ext cx="146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 = 4D&gt;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0604DB-3C57-4A11-87AE-FE600F1F9B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512" y="2341285"/>
            <a:ext cx="4182823" cy="28224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9507D4A-491B-45C8-A189-56A8A52C0F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8666" y="2341285"/>
            <a:ext cx="4182823" cy="28224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9F90AD-4F92-48AD-90C0-CFCD68357165}"/>
              </a:ext>
            </a:extLst>
          </p:cNvPr>
          <p:cNvSpPr txBox="1"/>
          <p:nvPr/>
        </p:nvSpPr>
        <p:spPr>
          <a:xfrm>
            <a:off x="6885331" y="1849058"/>
            <a:ext cx="4886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Instantaneous Q-criterion iso-surface&gt;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4004C78-F983-4FD2-9A80-E088169E08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4588" y="2341285"/>
            <a:ext cx="4182823" cy="282242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FBA104-C7E0-42BC-B5B2-54A45F22BC5B}"/>
              </a:ext>
            </a:extLst>
          </p:cNvPr>
          <p:cNvGrpSpPr>
            <a:grpSpLocks noChangeAspect="1"/>
          </p:cNvGrpSpPr>
          <p:nvPr/>
        </p:nvGrpSpPr>
        <p:grpSpPr>
          <a:xfrm>
            <a:off x="9368596" y="1108948"/>
            <a:ext cx="2463405" cy="574928"/>
            <a:chOff x="7325614" y="1130864"/>
            <a:chExt cx="1549680" cy="36167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E40AC02-FE6E-4B00-9AB5-7A2982795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8969" y="1271687"/>
              <a:ext cx="1546325" cy="22085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A421FC0-4CED-43BB-B517-1AE1994FA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5614" y="1130864"/>
              <a:ext cx="1549680" cy="140824"/>
            </a:xfrm>
            <a:prstGeom prst="rect">
              <a:avLst/>
            </a:prstGeom>
          </p:spPr>
        </p:pic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265D99E-2752-4D25-AE59-C22FC9D08EB1}"/>
              </a:ext>
            </a:extLst>
          </p:cNvPr>
          <p:cNvCxnSpPr>
            <a:cxnSpLocks/>
          </p:cNvCxnSpPr>
          <p:nvPr/>
        </p:nvCxnSpPr>
        <p:spPr>
          <a:xfrm flipH="1">
            <a:off x="2146833" y="1927607"/>
            <a:ext cx="1995298" cy="1297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3A314D3-4787-40D3-8BFB-7F1A70962BD6}"/>
              </a:ext>
            </a:extLst>
          </p:cNvPr>
          <p:cNvCxnSpPr>
            <a:cxnSpLocks/>
          </p:cNvCxnSpPr>
          <p:nvPr/>
        </p:nvCxnSpPr>
        <p:spPr>
          <a:xfrm>
            <a:off x="4813160" y="1927607"/>
            <a:ext cx="911206" cy="1629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035F696-A24C-4E72-BE5D-86CF697E90F9}"/>
              </a:ext>
            </a:extLst>
          </p:cNvPr>
          <p:cNvCxnSpPr>
            <a:cxnSpLocks/>
          </p:cNvCxnSpPr>
          <p:nvPr/>
        </p:nvCxnSpPr>
        <p:spPr>
          <a:xfrm>
            <a:off x="5345723" y="1900334"/>
            <a:ext cx="4170066" cy="1852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C90FB9F-8440-4DC8-8BA7-5EA17CDA8495}"/>
              </a:ext>
            </a:extLst>
          </p:cNvPr>
          <p:cNvSpPr txBox="1"/>
          <p:nvPr/>
        </p:nvSpPr>
        <p:spPr>
          <a:xfrm>
            <a:off x="3797385" y="1523058"/>
            <a:ext cx="1761204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Fountain upwash</a:t>
            </a:r>
            <a:endParaRPr lang="ko-KR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EC3A2-B74C-471D-8E21-6CA3401D20AA}"/>
              </a:ext>
            </a:extLst>
          </p:cNvPr>
          <p:cNvSpPr txBox="1"/>
          <p:nvPr/>
        </p:nvSpPr>
        <p:spPr>
          <a:xfrm>
            <a:off x="518466" y="2072336"/>
            <a:ext cx="134182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Converging nozzle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9EB1E9-1AB3-4E3A-B10A-662E979A42B8}"/>
              </a:ext>
            </a:extLst>
          </p:cNvPr>
          <p:cNvSpPr txBox="1"/>
          <p:nvPr/>
        </p:nvSpPr>
        <p:spPr>
          <a:xfrm>
            <a:off x="2445006" y="2064286"/>
            <a:ext cx="9577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C-D nozzle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19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" y="221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Part1: Methodology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C17468-5CB1-CF96-606E-F8802E8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6239" y="6502168"/>
            <a:ext cx="279524" cy="365125"/>
          </a:xfrm>
        </p:spPr>
        <p:txBody>
          <a:bodyPr/>
          <a:lstStyle/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B3EC6-12AC-816C-B801-C8D3E3FAA488}"/>
              </a:ext>
            </a:extLst>
          </p:cNvPr>
          <p:cNvSpPr txBox="1"/>
          <p:nvPr/>
        </p:nvSpPr>
        <p:spPr>
          <a:xfrm>
            <a:off x="359999" y="858009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Hybrid RANS-LES Model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D5995AED-4362-49BF-A066-83B74EB1F7FE}"/>
              </a:ext>
            </a:extLst>
          </p:cNvPr>
          <p:cNvSpPr txBox="1">
            <a:spLocks/>
          </p:cNvSpPr>
          <p:nvPr/>
        </p:nvSpPr>
        <p:spPr>
          <a:xfrm>
            <a:off x="5956239" y="6502168"/>
            <a:ext cx="2795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4331A8-F438-4C98-AB23-DDD45641C1BD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92A96-78F3-4CFD-91A8-17AA20E3DF41}"/>
              </a:ext>
            </a:extLst>
          </p:cNvPr>
          <p:cNvSpPr txBox="1"/>
          <p:nvPr/>
        </p:nvSpPr>
        <p:spPr>
          <a:xfrm>
            <a:off x="48007" y="1452968"/>
            <a:ext cx="6096798" cy="374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DDES (Delayed Detached Eddy Simulation)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F21066D-2538-464E-A92E-8A7792C66928}"/>
              </a:ext>
            </a:extLst>
          </p:cNvPr>
          <p:cNvCxnSpPr>
            <a:cxnSpLocks/>
          </p:cNvCxnSpPr>
          <p:nvPr/>
        </p:nvCxnSpPr>
        <p:spPr>
          <a:xfrm>
            <a:off x="6100787" y="1429648"/>
            <a:ext cx="0" cy="4954858"/>
          </a:xfrm>
          <a:prstGeom prst="line">
            <a:avLst/>
          </a:prstGeom>
          <a:ln w="952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5806EE-207E-4B63-BE18-A14C7AA76FE8}"/>
              </a:ext>
            </a:extLst>
          </p:cNvPr>
          <p:cNvSpPr txBox="1"/>
          <p:nvPr/>
        </p:nvSpPr>
        <p:spPr>
          <a:xfrm>
            <a:off x="6091737" y="1458398"/>
            <a:ext cx="6096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IDDES(Improved Delayed Detached Eddy Simulation)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7DD61C-F9D0-468B-8C32-027F9D5D41F5}"/>
                  </a:ext>
                </a:extLst>
              </p:cNvPr>
              <p:cNvSpPr txBox="1"/>
              <p:nvPr/>
            </p:nvSpPr>
            <p:spPr>
              <a:xfrm>
                <a:off x="6240195" y="1931405"/>
                <a:ext cx="59060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IDDES formulation of </a:t>
                </a:r>
                <a:r>
                  <a:rPr lang="en-US" altLang="ko-KR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Shur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al. [2], the specific dissipation rate </a:t>
                </a:r>
                <a:r>
                  <a:rPr lang="el-GR" altLang="ko-KR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transport equation is replaced by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altLang="ko-KR" sz="1200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as: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7DD61C-F9D0-468B-8C32-027F9D5D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195" y="1931405"/>
                <a:ext cx="5906098" cy="461665"/>
              </a:xfrm>
              <a:prstGeom prst="rect">
                <a:avLst/>
              </a:prstGeom>
              <a:blipFill>
                <a:blip r:embed="rId3"/>
                <a:stretch>
                  <a:fillRect l="-103" t="-131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4C05A-4B1B-462C-B029-5F3C4E287844}"/>
                  </a:ext>
                </a:extLst>
              </p:cNvPr>
              <p:cNvSpPr txBox="1"/>
              <p:nvPr/>
            </p:nvSpPr>
            <p:spPr>
              <a:xfrm>
                <a:off x="6282437" y="2392723"/>
                <a:ext cx="5871131" cy="3091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l-GR" altLang="ko-KR" sz="1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ko-KR" sz="12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𝐻𝑌𝐵𝑅𝐼𝐷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ko-KR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ko-KR" sz="1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hybrid length ratio is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𝐻𝑌𝐵𝑅𝐼𝐷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𝑅𝐴𝑁𝑆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𝐷𝐸𝑆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1200" i="1">
                              <a:latin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𝐼𝐷𝐷𝐸𝑆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elevating function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𝑑𝑡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IDDES model also uses an altered version of the mesh length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1200" i="1">
                            <a:latin typeface="Cambria Math" panose="02040503050406030204" pitchFamily="18" charset="0"/>
                          </a:rPr>
                          <m:t>𝛥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𝐼𝐷𝐷𝐸𝑆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computed as:</a:t>
                </a:r>
              </a:p>
              <a:p>
                <a:pPr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1200" i="1">
                              <a:latin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𝐼𝐷𝐷𝐸𝑆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, 0.15</m:t>
                              </m:r>
                              <m:r>
                                <a:rPr lang="el-GR" altLang="ko-KR" sz="12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2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altLang="ko-KR" sz="1200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1200" i="1">
                            <a:latin typeface="Cambria Math" panose="02040503050406030204" pitchFamily="18" charset="0"/>
                          </a:rPr>
                          <m:t>𝛥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smallest distance between the cell center under consideration and the cell centers of the neighboring cells.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4C05A-4B1B-462C-B029-5F3C4E28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37" y="2392723"/>
                <a:ext cx="5871131" cy="3091231"/>
              </a:xfrm>
              <a:prstGeom prst="rect">
                <a:avLst/>
              </a:prstGeom>
              <a:blipFill>
                <a:blip r:embed="rId4"/>
                <a:stretch>
                  <a:fillRect l="-1661" b="-1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232453-8BC0-4A12-B9C9-58A1AC743DDE}"/>
                  </a:ext>
                </a:extLst>
              </p:cNvPr>
              <p:cNvSpPr txBox="1"/>
              <p:nvPr/>
            </p:nvSpPr>
            <p:spPr>
              <a:xfrm>
                <a:off x="134347" y="1976215"/>
                <a:ext cx="609679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transport equations for the kinetic energy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specific dissipation rate </a:t>
                </a:r>
                <a:r>
                  <a:rPr lang="el-GR" altLang="ko-KR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are:</a:t>
                </a:r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232453-8BC0-4A12-B9C9-58A1AC74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" y="1976215"/>
                <a:ext cx="609679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8C6243-1F50-45B7-B34E-BD1302194A57}"/>
                  </a:ext>
                </a:extLst>
              </p:cNvPr>
              <p:cNvSpPr txBox="1"/>
              <p:nvPr/>
            </p:nvSpPr>
            <p:spPr>
              <a:xfrm>
                <a:off x="212437" y="2358889"/>
                <a:ext cx="5848951" cy="4192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ko-KR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ko-KR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acc>
                            <m:accPr>
                              <m:chr m:val="̅"/>
                              <m:ctrlPr>
                                <a:rPr lang="el-GR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d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ko-KR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2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altLang="ko-KR" sz="12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ko-KR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ko-KR" sz="1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 sz="12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altLang="ko-KR" sz="1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ko-KR" sz="1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ko-KR" sz="1200" i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ko-KR" sz="12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ko-KR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nor/>
                            </m:rPr>
                            <a:rPr lang="el-GR" altLang="ko-KR" sz="12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ko-KR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ko-KR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el-GR" altLang="ko-KR" sz="12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ko-KR" sz="1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ko-KR" sz="1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l-GR" altLang="ko-KR" sz="1200" i="1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nor/>
                            </m:rPr>
                            <a:rPr lang="el-GR" altLang="ko-KR" sz="12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ko-KR" sz="1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altLang="ko-KR" sz="12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altLang="ko-KR" sz="12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altLang="ko-KR" sz="1200" i="1">
                          <a:latin typeface="Cambria Math" panose="02040503050406030204" pitchFamily="18" charset="0"/>
                        </a:rPr>
                        <m:t>𝜌𝛽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l-GR" altLang="ko-KR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 altLang="ko-KR" sz="1200" i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ko-KR" sz="1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sz="1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altLang="ko-KR" sz="1200" i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ko-KR" sz="1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1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altLang="ko-KR" sz="12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the work by </a:t>
                </a:r>
                <a:r>
                  <a:rPr lang="en-US" altLang="ko-KR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Menter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Kuntz [1], the specific dissipation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2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replaced by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altLang="ko-KR" sz="1200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</m:acc>
                    <m:r>
                      <a:rPr lang="en-US" altLang="ko-KR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l-GR" altLang="ko-KR" sz="1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altLang="ko-KR" sz="12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ko-KR" sz="12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m:rPr>
                          <m:nor/>
                        </m:rPr>
                        <a:rPr lang="el-GR" altLang="ko-KR" sz="1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ϕ</m:t>
                      </m:r>
                    </m:oMath>
                  </m:oMathPara>
                </a14:m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 </a:t>
                </a:r>
                <a14:m>
                  <m:oMath xmlns:m="http://schemas.openxmlformats.org/officeDocument/2006/math">
                    <m:r>
                      <a:rPr lang="el-GR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12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𝜙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𝑟𝑎𝑡𝑖𝑜</m:t>
                              </m:r>
                            </m:sub>
                          </m:s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en-US" altLang="ko-KR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𝑟𝑎𝑡𝑖𝑜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𝑅𝐴𝑁𝑆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𝐿𝐸𝑆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200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𝑅𝐴𝑁𝑆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altLang="ko-KR" sz="12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l-GR" altLang="ko-KR" sz="12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l-GR" altLang="ko-KR" sz="1200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US" altLang="ko-KR" sz="1200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𝐿𝐸𝑆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𝐷𝐸𝑆</m:t>
                        </m:r>
                      </m:sub>
                    </m:sSub>
                    <m:r>
                      <a:rPr lang="el-GR" altLang="ko-KR" sz="1200" i="1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where,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turbulent kinetic energy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altLang="ko-KR" sz="1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free-shear modification factor,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ko-KR" sz="1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ko-KR" sz="12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ko-KR" sz="1200" b="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coefficient.</a:t>
                </a: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 as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blending function.</a:t>
                </a:r>
              </a:p>
              <a:p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model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𝐷𝐸𝑆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blends the values obtained from independent calibration of the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ko-KR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branches of the K-Omega SST model is evaluated as follows: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𝐷𝐸𝑆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𝐷𝐸𝑆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𝐷𝐸𝑆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ko-KR" sz="1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ε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𝐷𝐸𝑆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𝐷𝐸𝑆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model coefficients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blending function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8C6243-1F50-45B7-B34E-BD130219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7" y="2358889"/>
                <a:ext cx="5848951" cy="4192430"/>
              </a:xfrm>
              <a:prstGeom prst="rect">
                <a:avLst/>
              </a:prstGeom>
              <a:blipFill>
                <a:blip r:embed="rId6"/>
                <a:stretch>
                  <a:fillRect l="-1668" t="-291" r="-1356" b="-10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D4863FE-862E-4957-8209-0C54A3BB9888}"/>
              </a:ext>
            </a:extLst>
          </p:cNvPr>
          <p:cNvSpPr txBox="1"/>
          <p:nvPr/>
        </p:nvSpPr>
        <p:spPr>
          <a:xfrm>
            <a:off x="6139478" y="59441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Menter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R. and Kuntz, M. 2002. “Adaptation of Eddy Viscosity Turbulence Models to Unsteady Separated Flows Behind Vehicles”, in The Aerodynamics of Heavy Vehicles: Trucks, Buses and Trains, Springer, Asilomar, CA.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701CD6-3870-412F-AC4C-90C9A8ADCF23}"/>
              </a:ext>
            </a:extLst>
          </p:cNvPr>
          <p:cNvSpPr txBox="1"/>
          <p:nvPr/>
        </p:nvSpPr>
        <p:spPr>
          <a:xfrm>
            <a:off x="6139478" y="6324868"/>
            <a:ext cx="6098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Shur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M.L.,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Spalart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P.R., Strelets,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M.Kh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and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Travin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A.K. 2008. “A hybrid RANS-LES approach with delayed-DES and wall-modelled LES capabilities”, International Journal of Heat and Fluid Flow, 29(6), pp. 1638-1649.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3736C2-1068-4C58-ACA5-2B6EF8E754D9}"/>
                  </a:ext>
                </a:extLst>
              </p:cNvPr>
              <p:cNvSpPr txBox="1"/>
              <p:nvPr/>
            </p:nvSpPr>
            <p:spPr>
              <a:xfrm>
                <a:off x="5340105" y="1312396"/>
                <a:ext cx="3699664" cy="5423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Integral length scale factor</a:t>
                </a:r>
                <a:endParaRPr lang="en-US" altLang="ko-KR" sz="1400" b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6.6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6.6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US" altLang="ko-KR" sz="14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RANS region adaption suppression factor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=(1−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Kolmogorov length scale factor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Turbulent intensity factor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0  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1 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Localization factor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15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15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Blending function of IDDES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= Diameter of converging nozzle throat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3736C2-1068-4C58-ACA5-2B6EF8E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105" y="1312396"/>
                <a:ext cx="3699664" cy="5423601"/>
              </a:xfrm>
              <a:prstGeom prst="rect">
                <a:avLst/>
              </a:prstGeom>
              <a:blipFill>
                <a:blip r:embed="rId3"/>
                <a:stretch>
                  <a:fillRect l="-494" t="-225" b="-5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그림 34">
            <a:extLst>
              <a:ext uri="{FF2B5EF4-FFF2-40B4-BE49-F238E27FC236}">
                <a16:creationId xmlns:a16="http://schemas.microsoft.com/office/drawing/2014/main" id="{12D5CBB4-7D57-45BA-B2C1-5EEDDA7A77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28" t="8528" r="4000" b="-1"/>
          <a:stretch/>
        </p:blipFill>
        <p:spPr>
          <a:xfrm>
            <a:off x="8942333" y="4047595"/>
            <a:ext cx="3145199" cy="100393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-96571" y="0"/>
            <a:ext cx="12192000" cy="813663"/>
            <a:chOff x="0" y="-2"/>
            <a:chExt cx="12192000" cy="1365041"/>
          </a:xfrm>
        </p:grpSpPr>
        <p:sp>
          <p:nvSpPr>
            <p:cNvPr id="11" name="순서도: 수동 입력 10"/>
            <p:cNvSpPr/>
            <p:nvPr/>
          </p:nvSpPr>
          <p:spPr>
            <a:xfrm rot="5400000">
              <a:off x="3817293" y="-3817291"/>
              <a:ext cx="1365037" cy="8999624"/>
            </a:xfrm>
            <a:prstGeom prst="flowChartManualInput">
              <a:avLst/>
            </a:prstGeom>
            <a:solidFill>
              <a:srgbClr val="365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16200000">
              <a:off x="8192776" y="-2634189"/>
              <a:ext cx="1365037" cy="6633411"/>
            </a:xfrm>
            <a:prstGeom prst="flowChartManualInput">
              <a:avLst/>
            </a:prstGeom>
            <a:solidFill>
              <a:srgbClr val="1A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-96570" y="2210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Part1: Methodology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B3EC6-12AC-816C-B801-C8D3E3FAA488}"/>
              </a:ext>
            </a:extLst>
          </p:cNvPr>
          <p:cNvSpPr txBox="1"/>
          <p:nvPr/>
        </p:nvSpPr>
        <p:spPr>
          <a:xfrm>
            <a:off x="263428" y="858010"/>
            <a:ext cx="1123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Adaptive mesh refinement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9801BE-02E1-4E29-9E98-173EE47692BD}"/>
                  </a:ext>
                </a:extLst>
              </p:cNvPr>
              <p:cNvSpPr txBox="1"/>
              <p:nvPr/>
            </p:nvSpPr>
            <p:spPr>
              <a:xfrm>
                <a:off x="9026361" y="1542390"/>
                <a:ext cx="2985035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ϵ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9801BE-02E1-4E29-9E98-173EE4769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361" y="1542390"/>
                <a:ext cx="2985035" cy="523220"/>
              </a:xfrm>
              <a:prstGeom prst="rect">
                <a:avLst/>
              </a:prstGeom>
              <a:blipFill>
                <a:blip r:embed="rId5"/>
                <a:stretch>
                  <a:fillRect l="-4294" t="-11628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73D063-127F-4FFC-A838-CBB525DD240C}"/>
                  </a:ext>
                </a:extLst>
              </p:cNvPr>
              <p:cNvSpPr txBox="1"/>
              <p:nvPr/>
            </p:nvSpPr>
            <p:spPr>
              <a:xfrm>
                <a:off x="8950230" y="2166692"/>
                <a:ext cx="239869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criteria is as following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avg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altLang="ko-KR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ϵ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ko-KR" sz="1400" dirty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en-US" altLang="ko-KR" sz="1400" b="0" i="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m:rPr>
                          <m:nor/>
                        </m:rPr>
                        <a:rPr lang="en-US" altLang="ko-KR" sz="14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altLang="ko-KR" sz="14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Coarsen</m:t>
                      </m:r>
                    </m:oMath>
                  </m:oMathPara>
                </a14:m>
                <a:endParaRPr lang="en-US" altLang="ko-KR" sz="1400" b="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dirty="0">
                          <a:latin typeface="Cambria Math" panose="02040503050406030204" pitchFamily="18" charset="0"/>
                        </a:rPr>
                        <m:t>5≤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altLang="ko-KR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ϵ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ko-KR" sz="1400" b="0" i="0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altLang="ko-KR" sz="1400" b="0" i="0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nor/>
                        </m:rPr>
                        <a:rPr lang="en-US" altLang="ko-KR" sz="14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altLang="ko-KR" sz="14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Keep</m:t>
                      </m:r>
                    </m:oMath>
                  </m:oMathPara>
                </a14:m>
                <a:endParaRPr lang="en-US" altLang="ko-KR" sz="1400" b="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avg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altLang="ko-KR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ϵ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ko-KR" sz="1400" b="0" i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altLang="ko-KR" sz="1400" b="0" i="0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nor/>
                        </m:rPr>
                        <a:rPr lang="en-US" altLang="ko-KR" sz="14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𝑅𝑒𝑓𝑖𝑛𝑒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73D063-127F-4FFC-A838-CBB525DD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30" y="2166692"/>
                <a:ext cx="2398697" cy="1384995"/>
              </a:xfrm>
              <a:prstGeom prst="rect">
                <a:avLst/>
              </a:prstGeom>
              <a:blipFill>
                <a:blip r:embed="rId6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4E0357-32D8-45C6-9C4C-34FC40FF143F}"/>
                  </a:ext>
                </a:extLst>
              </p:cNvPr>
              <p:cNvSpPr txBox="1"/>
              <p:nvPr/>
            </p:nvSpPr>
            <p:spPr>
              <a:xfrm>
                <a:off x="114628" y="1542390"/>
                <a:ext cx="482572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good results in the LES domain, it is highly recommended to resolve at least 80% of the total turbulent kinetic energy.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resolve 80% of the energy, an adaptive grid was generated by introducing a criterion, "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ϵ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.“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80% of the turbulent energy can be resolved when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m:rPr>
                        <m:lit/>
                      </m:rPr>
                      <a:rPr lang="en-US" altLang="ko-K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≈6.6,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integral length scale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grid size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4E0357-32D8-45C6-9C4C-34FC40FF1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8" y="1542390"/>
                <a:ext cx="4825724" cy="2554545"/>
              </a:xfrm>
              <a:prstGeom prst="rect">
                <a:avLst/>
              </a:prstGeom>
              <a:blipFill>
                <a:blip r:embed="rId7"/>
                <a:stretch>
                  <a:fillRect l="-506" t="-716" r="-1264" b="-2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EE68365E-9148-4C76-AC2E-ED59F21214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26"/>
          <a:stretch/>
        </p:blipFill>
        <p:spPr>
          <a:xfrm>
            <a:off x="216556" y="4505879"/>
            <a:ext cx="4778092" cy="206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4AA79A-4204-495F-B1F8-A28DAD029833}"/>
              </a:ext>
            </a:extLst>
          </p:cNvPr>
          <p:cNvSpPr txBox="1"/>
          <p:nvPr/>
        </p:nvSpPr>
        <p:spPr>
          <a:xfrm>
            <a:off x="346546" y="4230341"/>
            <a:ext cx="46481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Source : </a:t>
            </a:r>
            <a:r>
              <a:rPr lang="en-US" altLang="ko-KR" sz="900" b="0" i="0" dirty="0">
                <a:solidFill>
                  <a:srgbClr val="1313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Aidan </a:t>
            </a:r>
            <a:r>
              <a:rPr lang="en-US" altLang="ko-KR" sz="900" b="0" i="0" dirty="0" err="1">
                <a:solidFill>
                  <a:srgbClr val="1313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Wimshurst</a:t>
            </a:r>
            <a:endParaRPr lang="en-US" altLang="ko-KR" sz="900" b="0" i="0" dirty="0">
              <a:solidFill>
                <a:srgbClr val="13131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FA87AE8-F182-4E96-9781-6A5124E1BAA4}"/>
              </a:ext>
            </a:extLst>
          </p:cNvPr>
          <p:cNvCxnSpPr>
            <a:cxnSpLocks/>
          </p:cNvCxnSpPr>
          <p:nvPr/>
        </p:nvCxnSpPr>
        <p:spPr>
          <a:xfrm>
            <a:off x="5188132" y="1424886"/>
            <a:ext cx="0" cy="4954858"/>
          </a:xfrm>
          <a:prstGeom prst="line">
            <a:avLst/>
          </a:prstGeom>
          <a:ln w="952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8211258-5B50-41DD-BE7B-D0E3400C4395}"/>
              </a:ext>
            </a:extLst>
          </p:cNvPr>
          <p:cNvCxnSpPr>
            <a:cxnSpLocks/>
          </p:cNvCxnSpPr>
          <p:nvPr/>
        </p:nvCxnSpPr>
        <p:spPr>
          <a:xfrm>
            <a:off x="8763894" y="1424886"/>
            <a:ext cx="0" cy="4954858"/>
          </a:xfrm>
          <a:prstGeom prst="line">
            <a:avLst/>
          </a:prstGeom>
          <a:ln w="952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2359C59C-776E-4BB8-8655-A7B1A1542EE1}"/>
              </a:ext>
            </a:extLst>
          </p:cNvPr>
          <p:cNvSpPr/>
          <p:nvPr/>
        </p:nvSpPr>
        <p:spPr>
          <a:xfrm>
            <a:off x="10608337" y="5080530"/>
            <a:ext cx="165163" cy="269248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637B24-6A58-4868-A3F6-F3754DCB4663}"/>
              </a:ext>
            </a:extLst>
          </p:cNvPr>
          <p:cNvSpPr txBox="1"/>
          <p:nvPr/>
        </p:nvSpPr>
        <p:spPr>
          <a:xfrm>
            <a:off x="11120723" y="4972689"/>
            <a:ext cx="1041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&lt;Unrefined&gt;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F74693-F223-433B-8331-CFFA8CA81554}"/>
              </a:ext>
            </a:extLst>
          </p:cNvPr>
          <p:cNvSpPr txBox="1"/>
          <p:nvPr/>
        </p:nvSpPr>
        <p:spPr>
          <a:xfrm>
            <a:off x="11234673" y="6368559"/>
            <a:ext cx="9573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&lt;Refined&gt;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505CBD-EF99-4596-B2C9-DB3D2EFEFA0A}"/>
                  </a:ext>
                </a:extLst>
              </p:cNvPr>
              <p:cNvSpPr txBox="1"/>
              <p:nvPr/>
            </p:nvSpPr>
            <p:spPr>
              <a:xfrm>
                <a:off x="8888119" y="860870"/>
                <a:ext cx="3297547" cy="495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average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US" altLang="ko-KR" sz="14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≈0.015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=(10∙</m:t>
                      </m:r>
                      <m:f>
                        <m:f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𝑆𝑡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505CBD-EF99-4596-B2C9-DB3D2EFEF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119" y="860870"/>
                <a:ext cx="3297547" cy="495713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40EBEF4A-5561-49BE-821C-372C37227D2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691" y="5407036"/>
            <a:ext cx="3192373" cy="9988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6337AA-D3AD-4C20-B652-5F8B1352A8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2474" y="3508401"/>
            <a:ext cx="1452955" cy="4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0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9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17276</TotalTime>
  <Words>5100</Words>
  <Application>Microsoft Office PowerPoint</Application>
  <PresentationFormat>와이드스크린</PresentationFormat>
  <Paragraphs>734</Paragraphs>
  <Slides>32</Slides>
  <Notes>32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나눔바른고딕</vt:lpstr>
      <vt:lpstr>나눔스퀘어_ac ExtraBold</vt:lpstr>
      <vt:lpstr>한양신명조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박찬호</dc:creator>
  <cp:keywords/>
  <dc:description/>
  <cp:lastModifiedBy>박찬호</cp:lastModifiedBy>
  <cp:revision>631</cp:revision>
  <dcterms:created xsi:type="dcterms:W3CDTF">2023-10-10T05:42:23Z</dcterms:created>
  <dcterms:modified xsi:type="dcterms:W3CDTF">2025-12-05T16:18:20Z</dcterms:modified>
  <cp:category/>
</cp:coreProperties>
</file>